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926" r:id="rId2"/>
    <p:sldId id="1090" r:id="rId3"/>
    <p:sldId id="1091" r:id="rId4"/>
    <p:sldId id="1092" r:id="rId5"/>
    <p:sldId id="1093" r:id="rId6"/>
    <p:sldId id="1094" r:id="rId7"/>
    <p:sldId id="1002" r:id="rId8"/>
    <p:sldId id="1009" r:id="rId9"/>
    <p:sldId id="844" r:id="rId10"/>
    <p:sldId id="1063" r:id="rId11"/>
    <p:sldId id="1004" r:id="rId12"/>
    <p:sldId id="846" r:id="rId13"/>
    <p:sldId id="1036" r:id="rId14"/>
    <p:sldId id="1065" r:id="rId15"/>
    <p:sldId id="906" r:id="rId16"/>
    <p:sldId id="1066" r:id="rId17"/>
    <p:sldId id="1064" r:id="rId18"/>
    <p:sldId id="1050" r:id="rId19"/>
    <p:sldId id="945" r:id="rId20"/>
    <p:sldId id="1045" r:id="rId21"/>
    <p:sldId id="1029" r:id="rId22"/>
    <p:sldId id="1030" r:id="rId23"/>
    <p:sldId id="1059" r:id="rId24"/>
    <p:sldId id="869" r:id="rId25"/>
    <p:sldId id="1072" r:id="rId26"/>
    <p:sldId id="1073" r:id="rId27"/>
    <p:sldId id="1074" r:id="rId28"/>
    <p:sldId id="1078" r:id="rId29"/>
    <p:sldId id="1075" r:id="rId30"/>
    <p:sldId id="1076" r:id="rId31"/>
    <p:sldId id="1079" r:id="rId32"/>
    <p:sldId id="1082" r:id="rId33"/>
    <p:sldId id="1089" r:id="rId34"/>
    <p:sldId id="1083" r:id="rId35"/>
    <p:sldId id="1084" r:id="rId36"/>
    <p:sldId id="1086" r:id="rId37"/>
    <p:sldId id="1087" r:id="rId38"/>
    <p:sldId id="1088" r:id="rId39"/>
    <p:sldId id="900" r:id="rId40"/>
    <p:sldId id="876" r:id="rId41"/>
    <p:sldId id="877" r:id="rId42"/>
    <p:sldId id="41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autoAdjust="0"/>
    <p:restoredTop sz="81180" autoAdjust="0"/>
  </p:normalViewPr>
  <p:slideViewPr>
    <p:cSldViewPr snapToGrid="0">
      <p:cViewPr varScale="1">
        <p:scale>
          <a:sx n="50" d="100"/>
          <a:sy n="50" d="100"/>
        </p:scale>
        <p:origin x="944" y="40"/>
      </p:cViewPr>
      <p:guideLst/>
    </p:cSldViewPr>
  </p:slideViewPr>
  <p:outlineViewPr>
    <p:cViewPr>
      <p:scale>
        <a:sx n="33" d="100"/>
        <a:sy n="33" d="100"/>
      </p:scale>
      <p:origin x="0" y="-20604"/>
    </p:cViewPr>
  </p:outlineViewPr>
  <p:notesTextViewPr>
    <p:cViewPr>
      <p:scale>
        <a:sx n="1" d="1"/>
        <a:sy n="1" d="1"/>
      </p:scale>
      <p:origin x="0" y="0"/>
    </p:cViewPr>
  </p:notesTextViewPr>
  <p:sorterViewPr>
    <p:cViewPr>
      <p:scale>
        <a:sx n="70" d="100"/>
        <a:sy n="70" d="100"/>
      </p:scale>
      <p:origin x="0" y="-208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2021-02-02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8</a:t>
            </a:fld>
            <a:endParaRPr lang="en-US"/>
          </a:p>
        </p:txBody>
      </p:sp>
    </p:spTree>
    <p:extLst>
      <p:ext uri="{BB962C8B-B14F-4D97-AF65-F5344CB8AC3E}">
        <p14:creationId xmlns:p14="http://schemas.microsoft.com/office/powerpoint/2010/main" val="409875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20</a:t>
            </a:fld>
            <a:endParaRPr lang="en-US"/>
          </a:p>
        </p:txBody>
      </p:sp>
    </p:spTree>
    <p:extLst>
      <p:ext uri="{BB962C8B-B14F-4D97-AF65-F5344CB8AC3E}">
        <p14:creationId xmlns:p14="http://schemas.microsoft.com/office/powerpoint/2010/main" val="81536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23</a:t>
            </a:fld>
            <a:endParaRPr lang="en-US"/>
          </a:p>
        </p:txBody>
      </p:sp>
    </p:spTree>
    <p:extLst>
      <p:ext uri="{BB962C8B-B14F-4D97-AF65-F5344CB8AC3E}">
        <p14:creationId xmlns:p14="http://schemas.microsoft.com/office/powerpoint/2010/main" val="3872207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2021-02-02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2021-02-02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2021-02-02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2021-02-02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2021-02-02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2021-02-02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2021-02-02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2021-02-02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2021-02-02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2021-02-02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fontScale="90000"/>
          </a:bodyPr>
          <a:lstStyle/>
          <a:p>
            <a:r>
              <a:rPr lang="en-US" dirty="0"/>
              <a:t>Data Provenance in the Research Lifecycle: Report from the </a:t>
            </a:r>
            <a:r>
              <a:rPr lang="en-US" dirty="0" smtClean="0"/>
              <a:t>Trenches</a:t>
            </a:r>
            <a:br>
              <a:rPr lang="en-US" dirty="0" smtClean="0"/>
            </a:br>
            <a:r>
              <a:rPr lang="en-US" sz="2700" dirty="0" smtClean="0"/>
              <a:t>+ some thoughts on reproducibility when data are not publishable</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a:t>
            </a:r>
            <a:r>
              <a:rPr lang="en-US" dirty="0" smtClean="0"/>
              <a:t>University</a:t>
            </a:r>
          </a:p>
          <a:p>
            <a:r>
              <a:rPr lang="en-US" dirty="0" smtClean="0"/>
              <a:t>February 2021</a:t>
            </a:r>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p:txBody>
          <a:bodyPr anchor="t">
            <a:normAutofit/>
          </a:bodyPr>
          <a:lstStyle/>
          <a:p>
            <a:r>
              <a:rPr lang="en-US" dirty="0" smtClean="0"/>
              <a:t>Meta-repositories</a:t>
            </a:r>
          </a:p>
          <a:p>
            <a:pPr lvl="1"/>
            <a:r>
              <a:rPr lang="en-US" dirty="0" smtClean="0"/>
              <a:t>Or: how to see all deposits that relate to a journal’s articles</a:t>
            </a:r>
          </a:p>
          <a:p>
            <a:r>
              <a:rPr lang="en-US" dirty="0" smtClean="0"/>
              <a:t>APIs:</a:t>
            </a:r>
          </a:p>
          <a:p>
            <a:pPr lvl="1"/>
            <a:r>
              <a:rPr lang="en-US" dirty="0" smtClean="0"/>
              <a:t>Better information about deposits</a:t>
            </a:r>
          </a:p>
          <a:p>
            <a:pPr lvl="1"/>
            <a:r>
              <a:rPr lang="en-US" dirty="0" smtClean="0"/>
              <a:t>Easier computational integration</a:t>
            </a:r>
          </a:p>
        </p:txBody>
      </p:sp>
      <p:sp>
        <p:nvSpPr>
          <p:cNvPr id="8" name="Rectangle 7"/>
          <p:cNvSpPr/>
          <p:nvPr/>
        </p:nvSpPr>
        <p:spPr>
          <a:xfrm>
            <a:off x="6172200" y="3016250"/>
            <a:ext cx="5702300" cy="272414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Themes</a:t>
            </a:r>
            <a:endParaRPr lang="en-US" dirty="0"/>
          </a:p>
        </p:txBody>
      </p:sp>
      <p:sp>
        <p:nvSpPr>
          <p:cNvPr id="6" name="Content Placeholder 5"/>
          <p:cNvSpPr>
            <a:spLocks noGrp="1"/>
          </p:cNvSpPr>
          <p:nvPr>
            <p:ph sz="half" idx="1"/>
          </p:nvPr>
        </p:nvSpPr>
        <p:spPr/>
        <p:txBody>
          <a:bodyPr>
            <a:normAutofit/>
          </a:bodyPr>
          <a:lstStyle/>
          <a:p>
            <a:r>
              <a:rPr lang="en-US" dirty="0" smtClean="0"/>
              <a:t>Importance of tiered access</a:t>
            </a:r>
          </a:p>
          <a:p>
            <a:pPr lvl="1"/>
            <a:r>
              <a:rPr lang="en-US" dirty="0" smtClean="0"/>
              <a:t>Recognition that not all data can be made “public”</a:t>
            </a:r>
          </a:p>
          <a:p>
            <a:pPr lvl="1"/>
            <a:r>
              <a:rPr lang="en-US" dirty="0" smtClean="0"/>
              <a:t>How to better handle access requests</a:t>
            </a:r>
          </a:p>
          <a:p>
            <a:r>
              <a:rPr lang="en-US" dirty="0" smtClean="0"/>
              <a:t>Support for private datasets</a:t>
            </a:r>
          </a:p>
          <a:p>
            <a:pPr lvl="1"/>
            <a:r>
              <a:rPr lang="en-US" dirty="0" smtClean="0"/>
              <a:t>Importance of non-academic data providers (commercial, ad-hoc)</a:t>
            </a:r>
          </a:p>
          <a:p>
            <a:pPr lvl="1"/>
            <a:r>
              <a:rPr lang="en-US" dirty="0" smtClean="0"/>
              <a:t>Importance of university data retention policies and infrastructure</a:t>
            </a:r>
          </a:p>
        </p:txBody>
      </p:sp>
      <p:sp>
        <p:nvSpPr>
          <p:cNvPr id="3" name="Rectangle 2"/>
          <p:cNvSpPr/>
          <p:nvPr/>
        </p:nvSpPr>
        <p:spPr>
          <a:xfrm>
            <a:off x="6172200" y="1524000"/>
            <a:ext cx="5702300" cy="1549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7850" y="3886200"/>
            <a:ext cx="5702300" cy="24257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58800" y="1690688"/>
            <a:ext cx="5778500" cy="2195512"/>
          </a:xfrm>
          <a:prstGeom prst="rect">
            <a:avLst/>
          </a:prstGeom>
          <a:noFill/>
          <a:ln w="127000">
            <a:solidFill>
              <a:srgbClr val="B31A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805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t>
            </a:r>
            <a:r>
              <a:rPr lang="en-US" sz="3200" b="1" dirty="0" smtClean="0">
                <a:solidFill>
                  <a:schemeClr val="accent6">
                    <a:lumMod val="75000"/>
                  </a:schemeClr>
                </a:solidFill>
              </a:rPr>
              <a:t>acceptance</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407748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a:t>
            </a:r>
            <a:r>
              <a:rPr lang="en-US" i="1" dirty="0" smtClean="0"/>
              <a:t>README </a:t>
            </a:r>
            <a:br>
              <a:rPr lang="en-US" i="1" dirty="0" smtClean="0"/>
            </a:br>
            <a:r>
              <a:rPr lang="en-US" i="1" dirty="0" smtClean="0"/>
              <a:t>(Data Availability Statement)</a:t>
            </a:r>
            <a:endParaRPr lang="en-US" i="1" dirty="0"/>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smtClean="0"/>
              <a:t>Do we know how/</a:t>
            </a:r>
          </a:p>
          <a:p>
            <a:r>
              <a:rPr lang="en-US" dirty="0" smtClean="0"/>
              <a:t>somebody who can?</a:t>
            </a:r>
            <a:endParaRPr lang="en-US" dirty="0"/>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a:t>
            </a:r>
          </a:p>
          <a:p>
            <a:pPr algn="ctr"/>
            <a:r>
              <a:rPr lang="en-US" dirty="0" smtClean="0"/>
              <a:t>Code</a:t>
            </a:r>
          </a:p>
          <a:p>
            <a:pPr algn="ctr"/>
            <a:r>
              <a:rPr lang="en-US" dirty="0" smtClean="0"/>
              <a:t>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Conducts reproducibility check</a:t>
            </a:r>
            <a:endParaRPr lang="en-US" dirty="0"/>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Contact</a:t>
            </a:r>
          </a:p>
          <a:p>
            <a:pPr algn="ctr"/>
            <a:r>
              <a:rPr lang="en-US" dirty="0" smtClean="0"/>
              <a:t>third party</a:t>
            </a:r>
            <a:endParaRPr lang="en-US" dirty="0"/>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887610" y="3263587"/>
            <a:ext cx="8767577" cy="2249968"/>
          </a:xfrm>
          <a:prstGeom prst="rect">
            <a:avLst/>
          </a:prstGeom>
          <a:noFill/>
          <a:ln w="127000">
            <a:solidFill>
              <a:srgbClr val="B31A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289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Restricted-access data</a:t>
            </a:r>
            <a:endParaRPr lang="en-US" dirty="0"/>
          </a:p>
        </p:txBody>
      </p:sp>
      <p:sp>
        <p:nvSpPr>
          <p:cNvPr id="5" name="Content Placeholder 4"/>
          <p:cNvSpPr>
            <a:spLocks noGrp="1"/>
          </p:cNvSpPr>
          <p:nvPr>
            <p:ph idx="1"/>
          </p:nvPr>
        </p:nvSpPr>
        <p:spPr/>
        <p:txBody>
          <a:bodyPr/>
          <a:lstStyle/>
          <a:p>
            <a:r>
              <a:rPr lang="en-US" dirty="0" smtClean="0"/>
              <a:t>Between 20% and 40% of papers have some sort of access restrictions</a:t>
            </a:r>
          </a:p>
          <a:p>
            <a:pPr lvl="1"/>
            <a:r>
              <a:rPr lang="en-US" dirty="0" smtClean="0"/>
              <a:t>NDA (but Data Editor allowed)</a:t>
            </a:r>
          </a:p>
          <a:p>
            <a:pPr lvl="1"/>
            <a:r>
              <a:rPr lang="en-US" dirty="0" smtClean="0"/>
              <a:t>DUA + IRB (in principle possible, but not quickly)</a:t>
            </a:r>
          </a:p>
          <a:p>
            <a:pPr lvl="1"/>
            <a:r>
              <a:rPr lang="en-US" dirty="0" smtClean="0"/>
              <a:t>Click-through license with redistribution restriction (often not respected)</a:t>
            </a:r>
          </a:p>
          <a:p>
            <a:pPr lvl="1"/>
            <a:r>
              <a:rPr lang="en-US" dirty="0" smtClean="0"/>
              <a:t>Commercial data</a:t>
            </a:r>
            <a:endParaRPr lang="en-US" dirty="0"/>
          </a:p>
        </p:txBody>
      </p:sp>
    </p:spTree>
    <p:extLst>
      <p:ext uri="{BB962C8B-B14F-4D97-AF65-F5344CB8AC3E}">
        <p14:creationId xmlns:p14="http://schemas.microsoft.com/office/powerpoint/2010/main" val="2868554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p>
          <a:p>
            <a:pPr lvl="1"/>
            <a:r>
              <a:rPr lang="en-US" dirty="0" smtClean="0"/>
              <a:t>DADS</a:t>
            </a:r>
          </a:p>
          <a:p>
            <a:pPr lvl="1"/>
            <a:r>
              <a:rPr lang="en-US" dirty="0" smtClean="0"/>
              <a:t>French customs data</a:t>
            </a:r>
            <a:endParaRPr lang="en-US" dirty="0"/>
          </a:p>
          <a:p>
            <a:r>
              <a:rPr lang="en-US" dirty="0" smtClean="0"/>
              <a:t>CISER (R-Squared)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Themes</a:t>
            </a:r>
            <a:endParaRPr lang="en-US" dirty="0"/>
          </a:p>
        </p:txBody>
      </p:sp>
      <p:sp>
        <p:nvSpPr>
          <p:cNvPr id="6" name="Content Placeholder 5"/>
          <p:cNvSpPr>
            <a:spLocks noGrp="1"/>
          </p:cNvSpPr>
          <p:nvPr>
            <p:ph sz="half" idx="1"/>
          </p:nvPr>
        </p:nvSpPr>
        <p:spPr/>
        <p:txBody>
          <a:bodyPr>
            <a:normAutofit/>
          </a:bodyPr>
          <a:lstStyle/>
          <a:p>
            <a:r>
              <a:rPr lang="en-US" dirty="0" smtClean="0"/>
              <a:t>Importance of tiered access</a:t>
            </a:r>
          </a:p>
          <a:p>
            <a:pPr lvl="1"/>
            <a:r>
              <a:rPr lang="en-US" dirty="0" smtClean="0"/>
              <a:t>Recognition that not all data can be made “public”</a:t>
            </a:r>
          </a:p>
          <a:p>
            <a:pPr lvl="1"/>
            <a:r>
              <a:rPr lang="en-US" dirty="0" smtClean="0"/>
              <a:t>How to better handle access requests</a:t>
            </a:r>
          </a:p>
          <a:p>
            <a:r>
              <a:rPr lang="en-US" dirty="0" smtClean="0"/>
              <a:t>Support for private datasets</a:t>
            </a:r>
          </a:p>
          <a:p>
            <a:pPr lvl="1"/>
            <a:r>
              <a:rPr lang="en-US" dirty="0" smtClean="0"/>
              <a:t>Importance of non-academic data providers (commercial, ad-hoc)</a:t>
            </a:r>
          </a:p>
          <a:p>
            <a:pPr lvl="1"/>
            <a:r>
              <a:rPr lang="en-US" dirty="0" smtClean="0"/>
              <a:t>Importance of university data retention policies and infrastructure</a:t>
            </a:r>
          </a:p>
        </p:txBody>
      </p:sp>
      <p:sp>
        <p:nvSpPr>
          <p:cNvPr id="7" name="Content Placeholder 6"/>
          <p:cNvSpPr>
            <a:spLocks noGrp="1"/>
          </p:cNvSpPr>
          <p:nvPr>
            <p:ph sz="half" idx="2"/>
          </p:nvPr>
        </p:nvSpPr>
        <p:spPr/>
        <p:txBody>
          <a:bodyPr anchor="t">
            <a:normAutofit/>
          </a:bodyPr>
          <a:lstStyle/>
          <a:p>
            <a:r>
              <a:rPr lang="en-US" dirty="0" smtClean="0"/>
              <a:t>Meta-repositories</a:t>
            </a:r>
          </a:p>
          <a:p>
            <a:pPr lvl="1"/>
            <a:r>
              <a:rPr lang="en-US" dirty="0" smtClean="0"/>
              <a:t>Or: how to see all deposits that relate to a journal’s articles</a:t>
            </a:r>
          </a:p>
          <a:p>
            <a:r>
              <a:rPr lang="en-US" dirty="0" smtClean="0"/>
              <a:t>APIs:</a:t>
            </a:r>
          </a:p>
          <a:p>
            <a:pPr lvl="1"/>
            <a:r>
              <a:rPr lang="en-US" dirty="0" smtClean="0"/>
              <a:t>Better information about deposits</a:t>
            </a:r>
          </a:p>
          <a:p>
            <a:pPr lvl="1"/>
            <a:r>
              <a:rPr lang="en-US" dirty="0" smtClean="0"/>
              <a:t>Easier computational integration</a:t>
            </a:r>
          </a:p>
          <a:p>
            <a:r>
              <a:rPr lang="en-US" dirty="0" smtClean="0"/>
              <a:t>Fine-grained permissions</a:t>
            </a:r>
          </a:p>
          <a:p>
            <a:pPr lvl="1"/>
            <a:r>
              <a:rPr lang="en-US" dirty="0" smtClean="0"/>
              <a:t>Delegated pre-publication access (not just editors)</a:t>
            </a:r>
          </a:p>
        </p:txBody>
      </p:sp>
      <p:sp>
        <p:nvSpPr>
          <p:cNvPr id="3" name="Rectangle 2"/>
          <p:cNvSpPr/>
          <p:nvPr/>
        </p:nvSpPr>
        <p:spPr>
          <a:xfrm>
            <a:off x="6172200" y="1524000"/>
            <a:ext cx="5702300" cy="1549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72200" y="3016250"/>
            <a:ext cx="5702300" cy="272414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7850" y="3886200"/>
            <a:ext cx="5702300" cy="24257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58800" y="1690688"/>
            <a:ext cx="5778500" cy="2195512"/>
          </a:xfrm>
          <a:prstGeom prst="rect">
            <a:avLst/>
          </a:prstGeom>
          <a:noFill/>
          <a:ln w="127000">
            <a:solidFill>
              <a:srgbClr val="B31A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760682" y="887104"/>
            <a:ext cx="6169736" cy="542479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b="1" dirty="0" smtClean="0">
                <a:solidFill>
                  <a:schemeClr val="tx1"/>
                </a:solidFill>
              </a:rPr>
              <a:t>IRBs</a:t>
            </a:r>
            <a:r>
              <a:rPr lang="en-US" sz="2400" dirty="0" smtClean="0">
                <a:solidFill>
                  <a:schemeClr val="tx1"/>
                </a:solidFill>
              </a:rPr>
              <a:t> need to recognize role of replicators</a:t>
            </a:r>
          </a:p>
          <a:p>
            <a:pPr marL="342900" indent="-342900">
              <a:buFont typeface="Arial" panose="020B0604020202020204" pitchFamily="34" charset="0"/>
              <a:buChar char="•"/>
            </a:pPr>
            <a:endParaRPr lang="en-US" sz="2400" dirty="0" smtClean="0">
              <a:solidFill>
                <a:schemeClr val="tx1"/>
              </a:solidFill>
            </a:endParaRPr>
          </a:p>
          <a:p>
            <a:pPr marL="342900" indent="-342900">
              <a:buFont typeface="Arial" panose="020B0604020202020204" pitchFamily="34" charset="0"/>
              <a:buChar char="•"/>
            </a:pPr>
            <a:r>
              <a:rPr lang="en-US" sz="2400" b="1" dirty="0" smtClean="0">
                <a:solidFill>
                  <a:schemeClr val="tx1"/>
                </a:solidFill>
              </a:rPr>
              <a:t>Agreements (DUA, NDA, Licenses)</a:t>
            </a:r>
            <a:r>
              <a:rPr lang="en-US" sz="2400" dirty="0" smtClean="0">
                <a:solidFill>
                  <a:schemeClr val="tx1"/>
                </a:solidFill>
              </a:rPr>
              <a:t> need to incorporate the possibility of legitimate 3</a:t>
            </a:r>
            <a:r>
              <a:rPr lang="en-US" sz="2400" baseline="30000" dirty="0" smtClean="0">
                <a:solidFill>
                  <a:schemeClr val="tx1"/>
                </a:solidFill>
              </a:rPr>
              <a:t>rd</a:t>
            </a:r>
            <a:r>
              <a:rPr lang="en-US" sz="2400" dirty="0" smtClean="0">
                <a:solidFill>
                  <a:schemeClr val="tx1"/>
                </a:solidFill>
              </a:rPr>
              <a:t> party access</a:t>
            </a:r>
          </a:p>
          <a:p>
            <a:pPr marL="342900" indent="-342900">
              <a:buFont typeface="Arial" panose="020B0604020202020204" pitchFamily="34" charset="0"/>
              <a:buChar char="•"/>
            </a:pPr>
            <a:endParaRPr lang="en-US" sz="2400" dirty="0" smtClean="0">
              <a:solidFill>
                <a:schemeClr val="tx1"/>
              </a:solidFill>
            </a:endParaRPr>
          </a:p>
          <a:p>
            <a:pPr marL="342900" indent="-342900">
              <a:buFont typeface="Arial" panose="020B0604020202020204" pitchFamily="34" charset="0"/>
              <a:buChar char="•"/>
            </a:pPr>
            <a:r>
              <a:rPr lang="en-US" sz="2400" b="1" dirty="0" smtClean="0">
                <a:solidFill>
                  <a:schemeClr val="tx1"/>
                </a:solidFill>
              </a:rPr>
              <a:t>Repositories</a:t>
            </a:r>
            <a:r>
              <a:rPr lang="en-US" sz="2400" dirty="0" smtClean="0">
                <a:solidFill>
                  <a:schemeClr val="tx1"/>
                </a:solidFill>
              </a:rPr>
              <a:t> need to efficiently handle legitimate access requests</a:t>
            </a:r>
          </a:p>
          <a:p>
            <a:pPr marL="800100" lvl="1" indent="-342900">
              <a:buFont typeface="Arial" panose="020B0604020202020204" pitchFamily="34" charset="0"/>
              <a:buChar char="•"/>
            </a:pPr>
            <a:r>
              <a:rPr lang="en-US" dirty="0" smtClean="0">
                <a:solidFill>
                  <a:schemeClr val="tx1"/>
                </a:solidFill>
              </a:rPr>
              <a:t>Possibly pre-publication</a:t>
            </a:r>
          </a:p>
          <a:p>
            <a:pPr marL="800100" lvl="1" indent="-342900">
              <a:buFont typeface="Arial" panose="020B0604020202020204" pitchFamily="34" charset="0"/>
              <a:buChar char="•"/>
            </a:pPr>
            <a:r>
              <a:rPr lang="en-US" dirty="0" smtClean="0">
                <a:solidFill>
                  <a:schemeClr val="tx1"/>
                </a:solidFill>
              </a:rPr>
              <a:t>Not just for editors</a:t>
            </a:r>
            <a:endParaRPr lang="en-US" dirty="0">
              <a:solidFill>
                <a:schemeClr val="tx1"/>
              </a:solidFill>
            </a:endParaRPr>
          </a:p>
        </p:txBody>
      </p:sp>
    </p:spTree>
    <p:extLst>
      <p:ext uri="{BB962C8B-B14F-4D97-AF65-F5344CB8AC3E}">
        <p14:creationId xmlns:p14="http://schemas.microsoft.com/office/powerpoint/2010/main" val="6755531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p:txBody>
          <a:bodyPr anchor="t">
            <a:normAutofit/>
          </a:bodyPr>
          <a:lstStyle/>
          <a:p>
            <a:r>
              <a:rPr lang="en-US" dirty="0" smtClean="0"/>
              <a:t>Meta-repositories</a:t>
            </a:r>
          </a:p>
          <a:p>
            <a:pPr lvl="1"/>
            <a:r>
              <a:rPr lang="en-US" dirty="0" smtClean="0"/>
              <a:t>Or: how to see all deposits that relate to a journal’s articles</a:t>
            </a:r>
          </a:p>
          <a:p>
            <a:r>
              <a:rPr lang="en-US" dirty="0" smtClean="0"/>
              <a:t>APIs:</a:t>
            </a:r>
          </a:p>
          <a:p>
            <a:pPr lvl="1"/>
            <a:r>
              <a:rPr lang="en-US" dirty="0" smtClean="0"/>
              <a:t>Better information about deposits</a:t>
            </a:r>
          </a:p>
          <a:p>
            <a:pPr lvl="1"/>
            <a:r>
              <a:rPr lang="en-US" dirty="0" smtClean="0"/>
              <a:t>Easier computational integration</a:t>
            </a:r>
          </a:p>
        </p:txBody>
      </p:sp>
      <p:sp>
        <p:nvSpPr>
          <p:cNvPr id="8" name="Rectangle 7"/>
          <p:cNvSpPr/>
          <p:nvPr/>
        </p:nvSpPr>
        <p:spPr>
          <a:xfrm>
            <a:off x="6172200" y="3016250"/>
            <a:ext cx="5702300" cy="272414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Themes</a:t>
            </a:r>
            <a:endParaRPr lang="en-US" dirty="0"/>
          </a:p>
        </p:txBody>
      </p:sp>
      <p:sp>
        <p:nvSpPr>
          <p:cNvPr id="6" name="Content Placeholder 5"/>
          <p:cNvSpPr>
            <a:spLocks noGrp="1"/>
          </p:cNvSpPr>
          <p:nvPr>
            <p:ph sz="half" idx="1"/>
          </p:nvPr>
        </p:nvSpPr>
        <p:spPr/>
        <p:txBody>
          <a:bodyPr>
            <a:normAutofit/>
          </a:bodyPr>
          <a:lstStyle/>
          <a:p>
            <a:r>
              <a:rPr lang="en-US" dirty="0" smtClean="0"/>
              <a:t>Importance of tiered access</a:t>
            </a:r>
          </a:p>
          <a:p>
            <a:pPr lvl="1"/>
            <a:r>
              <a:rPr lang="en-US" dirty="0" smtClean="0"/>
              <a:t>Recognition that not all data can be made “public”</a:t>
            </a:r>
          </a:p>
          <a:p>
            <a:pPr lvl="1"/>
            <a:r>
              <a:rPr lang="en-US" dirty="0" smtClean="0"/>
              <a:t>How to better handle access requests</a:t>
            </a:r>
          </a:p>
          <a:p>
            <a:r>
              <a:rPr lang="en-US" dirty="0" smtClean="0"/>
              <a:t>Support for private datasets</a:t>
            </a:r>
          </a:p>
          <a:p>
            <a:pPr lvl="1"/>
            <a:r>
              <a:rPr lang="en-US" dirty="0" smtClean="0"/>
              <a:t>Importance of non-academic data providers (commercial, ad-hoc)</a:t>
            </a:r>
          </a:p>
          <a:p>
            <a:pPr lvl="1"/>
            <a:r>
              <a:rPr lang="en-US" dirty="0" smtClean="0"/>
              <a:t>Importance of university data retention policies and infrastructure</a:t>
            </a:r>
          </a:p>
        </p:txBody>
      </p:sp>
      <p:sp>
        <p:nvSpPr>
          <p:cNvPr id="3" name="Rectangle 2"/>
          <p:cNvSpPr/>
          <p:nvPr/>
        </p:nvSpPr>
        <p:spPr>
          <a:xfrm>
            <a:off x="6172200" y="1524000"/>
            <a:ext cx="5702300" cy="1549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2450" y="1524000"/>
            <a:ext cx="5702300" cy="21875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52450" y="3711573"/>
            <a:ext cx="5778500" cy="2330451"/>
          </a:xfrm>
          <a:prstGeom prst="rect">
            <a:avLst/>
          </a:prstGeom>
          <a:noFill/>
          <a:ln w="127000">
            <a:solidFill>
              <a:srgbClr val="B31A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6694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Non-repository institution: German </a:t>
            </a:r>
            <a:r>
              <a:rPr lang="en-US" dirty="0"/>
              <a:t>Restricted-access</a:t>
            </a:r>
          </a:p>
        </p:txBody>
      </p:sp>
    </p:spTree>
    <p:extLst>
      <p:ext uri="{BB962C8B-B14F-4D97-AF65-F5344CB8AC3E}">
        <p14:creationId xmlns:p14="http://schemas.microsoft.com/office/powerpoint/2010/main" val="24463140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By whom?</a:t>
            </a:r>
            <a:endParaRPr lang="en-US" dirty="0"/>
          </a:p>
        </p:txBody>
      </p:sp>
      <p:sp>
        <p:nvSpPr>
          <p:cNvPr id="4" name="Oval 3"/>
          <p:cNvSpPr/>
          <p:nvPr/>
        </p:nvSpPr>
        <p:spPr>
          <a:xfrm>
            <a:off x="5384800" y="3314700"/>
            <a:ext cx="381000"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918200" y="2921000"/>
            <a:ext cx="2311400" cy="369332"/>
          </a:xfrm>
          <a:prstGeom prst="rect">
            <a:avLst/>
          </a:prstGeom>
          <a:noFill/>
        </p:spPr>
        <p:txBody>
          <a:bodyPr wrap="square" rtlCol="0">
            <a:spAutoFit/>
          </a:bodyPr>
          <a:lstStyle/>
          <a:p>
            <a:r>
              <a:rPr lang="en-US" dirty="0" smtClean="0"/>
              <a:t>Researcher</a:t>
            </a:r>
            <a:endParaRPr lang="en-US" dirty="0"/>
          </a:p>
        </p:txBody>
      </p:sp>
    </p:spTree>
    <p:extLst>
      <p:ext uri="{BB962C8B-B14F-4D97-AF65-F5344CB8AC3E}">
        <p14:creationId xmlns:p14="http://schemas.microsoft.com/office/powerpoint/2010/main" val="441407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b="1" dirty="0" smtClean="0">
                <a:solidFill>
                  <a:schemeClr val="accent2"/>
                </a:solidFill>
              </a:rPr>
              <a:t>A role for institutions?</a:t>
            </a:r>
            <a:endParaRPr lang="en-US" sz="5400" b="1" dirty="0">
              <a:solidFill>
                <a:schemeClr val="accent2"/>
              </a:solidFill>
            </a:endParaRPr>
          </a:p>
        </p:txBody>
      </p:sp>
      <p:sp>
        <p:nvSpPr>
          <p:cNvPr id="9" name="Content Placeholder 8"/>
          <p:cNvSpPr>
            <a:spLocks noGrp="1"/>
          </p:cNvSpPr>
          <p:nvPr>
            <p:ph sz="half" idx="2"/>
          </p:nvPr>
        </p:nvSpPr>
        <p:spPr/>
        <p:txBody>
          <a:bodyPr/>
          <a:lstStyle/>
          <a:p>
            <a:r>
              <a:rPr lang="en-US" dirty="0" smtClean="0">
                <a:solidFill>
                  <a:schemeClr val="accent2"/>
                </a:solidFill>
              </a:rPr>
              <a:t>Institutions can (must?) provide infrastructure for archives</a:t>
            </a:r>
          </a:p>
          <a:p>
            <a:pPr lvl="1"/>
            <a:r>
              <a:rPr lang="en-US" b="1" dirty="0" smtClean="0">
                <a:solidFill>
                  <a:schemeClr val="accent2"/>
                </a:solidFill>
              </a:rPr>
              <a:t>Internal-only (dark)</a:t>
            </a:r>
          </a:p>
          <a:p>
            <a:pPr lvl="1"/>
            <a:r>
              <a:rPr lang="en-US" b="1" dirty="0" smtClean="0">
                <a:solidFill>
                  <a:schemeClr val="accent2"/>
                </a:solidFill>
              </a:rPr>
              <a:t>Internal with public metadata </a:t>
            </a:r>
            <a:r>
              <a:rPr lang="en-US" dirty="0" smtClean="0">
                <a:solidFill>
                  <a:schemeClr val="accent2"/>
                </a:solidFill>
              </a:rPr>
              <a:t>(FAIR!)</a:t>
            </a:r>
          </a:p>
          <a:p>
            <a:pPr lvl="1"/>
            <a:r>
              <a:rPr lang="en-US" dirty="0" smtClean="0">
                <a:solidFill>
                  <a:schemeClr val="accent2"/>
                </a:solidFill>
              </a:rPr>
              <a:t>Public</a:t>
            </a:r>
          </a:p>
          <a:p>
            <a:pPr lvl="1"/>
            <a:r>
              <a:rPr lang="en-US" dirty="0" smtClean="0">
                <a:solidFill>
                  <a:schemeClr val="accent2"/>
                </a:solidFill>
              </a:rPr>
              <a:t>Mix of the above</a:t>
            </a:r>
          </a:p>
          <a:p>
            <a:r>
              <a:rPr lang="en-US" dirty="0" smtClean="0">
                <a:solidFill>
                  <a:schemeClr val="accent2"/>
                </a:solidFill>
              </a:rPr>
              <a:t>Institutions provide researchers with information (citation, access protocols)</a:t>
            </a:r>
          </a:p>
        </p:txBody>
      </p:sp>
      <p:sp>
        <p:nvSpPr>
          <p:cNvPr id="2" name="Content Placeholder 1"/>
          <p:cNvSpPr>
            <a:spLocks noGrp="1"/>
          </p:cNvSpPr>
          <p:nvPr>
            <p:ph sz="half" idx="1"/>
          </p:nvPr>
        </p:nvSpPr>
        <p:spPr/>
        <p:txBody>
          <a:bodyPr/>
          <a:lstStyle/>
          <a:p>
            <a:pPr marL="0" indent="0">
              <a:buNone/>
            </a:pPr>
            <a:r>
              <a:rPr lang="en-US" dirty="0" smtClean="0"/>
              <a:t>Pitch:</a:t>
            </a:r>
            <a:endParaRPr lang="en-US" dirty="0"/>
          </a:p>
        </p:txBody>
      </p:sp>
      <p:sp>
        <p:nvSpPr>
          <p:cNvPr id="6" name="Oval Callout 5"/>
          <p:cNvSpPr/>
          <p:nvPr/>
        </p:nvSpPr>
        <p:spPr>
          <a:xfrm>
            <a:off x="2524836" y="3698543"/>
            <a:ext cx="2947916" cy="1337481"/>
          </a:xfrm>
          <a:prstGeom prst="wedgeEllipseCallout">
            <a:avLst>
              <a:gd name="adj1" fmla="val 85649"/>
              <a:gd name="adj2" fmla="val -997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University </a:t>
            </a:r>
          </a:p>
          <a:p>
            <a:pPr algn="ctr"/>
            <a:r>
              <a:rPr lang="en-US" dirty="0" smtClean="0"/>
              <a:t>Data Retention Policies!</a:t>
            </a:r>
            <a:endParaRPr lang="en-US" dirty="0"/>
          </a:p>
        </p:txBody>
      </p:sp>
    </p:spTree>
    <p:extLst>
      <p:ext uri="{BB962C8B-B14F-4D97-AF65-F5344CB8AC3E}">
        <p14:creationId xmlns:p14="http://schemas.microsoft.com/office/powerpoint/2010/main" val="2269084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did you get the data in first place?</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You </a:t>
            </a:r>
            <a:r>
              <a:rPr lang="en-US" b="1" dirty="0" smtClean="0"/>
              <a:t>applied</a:t>
            </a:r>
            <a:r>
              <a:rPr lang="en-US" dirty="0" smtClean="0"/>
              <a:t> for the data </a:t>
            </a:r>
            <a:br>
              <a:rPr lang="en-US" dirty="0" smtClean="0"/>
            </a:br>
            <a:r>
              <a:rPr lang="en-US" b="1" dirty="0" smtClean="0"/>
              <a:t>through a process</a:t>
            </a:r>
          </a:p>
          <a:p>
            <a:r>
              <a:rPr lang="en-US" dirty="0" smtClean="0"/>
              <a:t>You </a:t>
            </a:r>
            <a:r>
              <a:rPr lang="en-US" b="1" dirty="0" smtClean="0"/>
              <a:t>purchased</a:t>
            </a:r>
            <a:r>
              <a:rPr lang="en-US" dirty="0" smtClean="0"/>
              <a:t> the data from a provider</a:t>
            </a:r>
          </a:p>
          <a:p>
            <a:r>
              <a:rPr lang="en-US" dirty="0" smtClean="0"/>
              <a:t>You signed an </a:t>
            </a:r>
            <a:r>
              <a:rPr lang="en-US" b="1" dirty="0" smtClean="0"/>
              <a:t>Non-Disclosure Agreement (NDA) </a:t>
            </a:r>
            <a:r>
              <a:rPr lang="en-US" dirty="0" smtClean="0"/>
              <a:t>with a company</a:t>
            </a:r>
          </a:p>
          <a:p>
            <a:r>
              <a:rPr lang="en-US" dirty="0" smtClean="0"/>
              <a:t>Your </a:t>
            </a:r>
            <a:r>
              <a:rPr lang="en-US" b="1" dirty="0" smtClean="0"/>
              <a:t>university</a:t>
            </a:r>
            <a:r>
              <a:rPr lang="en-US" dirty="0" smtClean="0"/>
              <a:t> has an </a:t>
            </a:r>
            <a:r>
              <a:rPr lang="en-US" b="1" dirty="0" smtClean="0"/>
              <a:t>agreement</a:t>
            </a:r>
            <a:r>
              <a:rPr lang="en-US" dirty="0" smtClean="0"/>
              <a:t> with a data provider</a:t>
            </a:r>
          </a:p>
          <a:p>
            <a:pPr marL="0" indent="0" algn="ctr">
              <a:buNone/>
            </a:pPr>
            <a:r>
              <a:rPr lang="en-US" dirty="0" smtClean="0"/>
              <a:t>…</a:t>
            </a:r>
            <a:endParaRPr lang="en-US" dirty="0"/>
          </a:p>
        </p:txBody>
      </p:sp>
      <p:pic>
        <p:nvPicPr>
          <p:cNvPr id="5" name="Content Placeholder 4"/>
          <p:cNvPicPr>
            <a:picLocks noGrp="1" noChangeAspect="1"/>
          </p:cNvPicPr>
          <p:nvPr>
            <p:ph sz="half" idx="2"/>
          </p:nvPr>
        </p:nvPicPr>
        <p:blipFill>
          <a:blip r:embed="rId2"/>
          <a:stretch>
            <a:fillRect/>
          </a:stretch>
        </p:blipFill>
        <p:spPr>
          <a:xfrm>
            <a:off x="6172200" y="2310077"/>
            <a:ext cx="5181600" cy="3382433"/>
          </a:xfrm>
          <a:prstGeom prst="rect">
            <a:avLst/>
          </a:prstGeom>
        </p:spPr>
      </p:pic>
    </p:spTree>
    <p:extLst>
      <p:ext uri="{BB962C8B-B14F-4D97-AF65-F5344CB8AC3E}">
        <p14:creationId xmlns:p14="http://schemas.microsoft.com/office/powerpoint/2010/main" val="28935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50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500"/>
                                  </p:stCondLst>
                                  <p:childTnLst>
                                    <p:set>
                                      <p:cBhvr>
                                        <p:cTn id="21"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must have described the data</a:t>
            </a:r>
            <a:endParaRPr lang="en-US" dirty="0"/>
          </a:p>
        </p:txBody>
      </p:sp>
      <p:sp>
        <p:nvSpPr>
          <p:cNvPr id="3" name="Content Placeholder 2"/>
          <p:cNvSpPr>
            <a:spLocks noGrp="1"/>
          </p:cNvSpPr>
          <p:nvPr>
            <p:ph sz="half" idx="1"/>
          </p:nvPr>
        </p:nvSpPr>
        <p:spPr/>
        <p:txBody>
          <a:bodyPr/>
          <a:lstStyle/>
          <a:p>
            <a:r>
              <a:rPr lang="en-US" dirty="0" smtClean="0"/>
              <a:t>You must have </a:t>
            </a:r>
            <a:r>
              <a:rPr lang="en-US" b="1" u="sng" dirty="0" smtClean="0"/>
              <a:t>named</a:t>
            </a:r>
            <a:r>
              <a:rPr lang="en-US" dirty="0" smtClean="0"/>
              <a:t> the dataset you wanted</a:t>
            </a:r>
          </a:p>
          <a:p>
            <a:r>
              <a:rPr lang="en-US" dirty="0"/>
              <a:t>You downloaded the data from </a:t>
            </a:r>
            <a:r>
              <a:rPr lang="en-US" dirty="0" err="1"/>
              <a:t>from</a:t>
            </a:r>
            <a:r>
              <a:rPr lang="en-US" dirty="0"/>
              <a:t> an </a:t>
            </a:r>
            <a:r>
              <a:rPr lang="en-US" b="1" u="sng" dirty="0"/>
              <a:t>online query </a:t>
            </a:r>
            <a:r>
              <a:rPr lang="en-US" b="1" u="sng" dirty="0" smtClean="0"/>
              <a:t>system</a:t>
            </a:r>
          </a:p>
          <a:p>
            <a:r>
              <a:rPr lang="en-US" dirty="0" smtClean="0"/>
              <a:t>You </a:t>
            </a:r>
            <a:r>
              <a:rPr lang="en-US" b="1" u="sng" dirty="0" smtClean="0"/>
              <a:t>specified the extract </a:t>
            </a:r>
            <a:r>
              <a:rPr lang="en-US" dirty="0" smtClean="0"/>
              <a:t>from a company database </a:t>
            </a:r>
            <a:br>
              <a:rPr lang="en-US" dirty="0" smtClean="0"/>
            </a:br>
            <a:r>
              <a:rPr lang="en-US" dirty="0" smtClean="0"/>
              <a:t>(in words, in SQL, etc.)</a:t>
            </a:r>
            <a:endParaRPr lang="en-US" b="1" u="sng" dirty="0" smtClean="0"/>
          </a:p>
          <a:p>
            <a:pPr marL="0" indent="0" algn="ctr">
              <a:buNone/>
            </a:pPr>
            <a:r>
              <a:rPr lang="en-US" dirty="0" smtClean="0"/>
              <a:t>…</a:t>
            </a:r>
          </a:p>
          <a:p>
            <a:endParaRPr lang="en-US" b="1" u="sng" dirty="0"/>
          </a:p>
        </p:txBody>
      </p:sp>
      <p:pic>
        <p:nvPicPr>
          <p:cNvPr id="5" name="Content Placeholder 4"/>
          <p:cNvPicPr>
            <a:picLocks noGrp="1" noChangeAspect="1"/>
          </p:cNvPicPr>
          <p:nvPr>
            <p:ph sz="half" idx="2"/>
          </p:nvPr>
        </p:nvPicPr>
        <p:blipFill>
          <a:blip r:embed="rId2"/>
          <a:stretch>
            <a:fillRect/>
          </a:stretch>
        </p:blipFill>
        <p:spPr>
          <a:xfrm>
            <a:off x="6172200" y="2083064"/>
            <a:ext cx="5181600" cy="3836460"/>
          </a:xfrm>
          <a:prstGeom prst="rect">
            <a:avLst/>
          </a:prstGeom>
        </p:spPr>
      </p:pic>
      <p:pic>
        <p:nvPicPr>
          <p:cNvPr id="6" name="Picture 5"/>
          <p:cNvPicPr>
            <a:picLocks noChangeAspect="1"/>
          </p:cNvPicPr>
          <p:nvPr/>
        </p:nvPicPr>
        <p:blipFill>
          <a:blip r:embed="rId3"/>
          <a:stretch>
            <a:fillRect/>
          </a:stretch>
        </p:blipFill>
        <p:spPr>
          <a:xfrm>
            <a:off x="5942590" y="2167949"/>
            <a:ext cx="8872538" cy="3819525"/>
          </a:xfrm>
          <a:prstGeom prst="rect">
            <a:avLst/>
          </a:prstGeom>
        </p:spPr>
      </p:pic>
    </p:spTree>
    <p:extLst>
      <p:ext uri="{BB962C8B-B14F-4D97-AF65-F5344CB8AC3E}">
        <p14:creationId xmlns:p14="http://schemas.microsoft.com/office/powerpoint/2010/main" val="356372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b="1" dirty="0" smtClean="0">
                <a:solidFill>
                  <a:schemeClr val="accent2"/>
                </a:solidFill>
              </a:rPr>
              <a:t>A role for institutions?</a:t>
            </a:r>
            <a:endParaRPr lang="en-US" sz="5400" b="1" dirty="0">
              <a:solidFill>
                <a:schemeClr val="accent2"/>
              </a:solidFill>
            </a:endParaRPr>
          </a:p>
        </p:txBody>
      </p:sp>
      <p:sp>
        <p:nvSpPr>
          <p:cNvPr id="9" name="Content Placeholder 8"/>
          <p:cNvSpPr>
            <a:spLocks noGrp="1"/>
          </p:cNvSpPr>
          <p:nvPr>
            <p:ph sz="half" idx="2"/>
          </p:nvPr>
        </p:nvSpPr>
        <p:spPr/>
        <p:txBody>
          <a:bodyPr>
            <a:normAutofit fontScale="85000" lnSpcReduction="20000"/>
          </a:bodyPr>
          <a:lstStyle/>
          <a:p>
            <a:r>
              <a:rPr lang="en-US" dirty="0" smtClean="0">
                <a:solidFill>
                  <a:schemeClr val="accent2"/>
                </a:solidFill>
              </a:rPr>
              <a:t>Institutions (</a:t>
            </a:r>
            <a:r>
              <a:rPr lang="en-US" b="1" dirty="0" smtClean="0">
                <a:solidFill>
                  <a:schemeClr val="accent2"/>
                </a:solidFill>
              </a:rPr>
              <a:t>data librarian!) </a:t>
            </a:r>
            <a:r>
              <a:rPr lang="en-US" dirty="0" smtClean="0">
                <a:solidFill>
                  <a:schemeClr val="accent2"/>
                </a:solidFill>
              </a:rPr>
              <a:t>can provide researchers with</a:t>
            </a:r>
          </a:p>
          <a:p>
            <a:pPr lvl="1"/>
            <a:r>
              <a:rPr lang="en-US" sz="2800" dirty="0" smtClean="0">
                <a:solidFill>
                  <a:schemeClr val="accent2"/>
                </a:solidFill>
              </a:rPr>
              <a:t>The necessary information about original sources</a:t>
            </a:r>
          </a:p>
          <a:p>
            <a:pPr lvl="1"/>
            <a:r>
              <a:rPr lang="en-US" sz="2800" dirty="0" smtClean="0">
                <a:solidFill>
                  <a:schemeClr val="accent2"/>
                </a:solidFill>
              </a:rPr>
              <a:t>Conveying the necessary </a:t>
            </a:r>
            <a:br>
              <a:rPr lang="en-US" sz="2800" dirty="0" smtClean="0">
                <a:solidFill>
                  <a:schemeClr val="accent2"/>
                </a:solidFill>
              </a:rPr>
            </a:br>
            <a:r>
              <a:rPr lang="en-US" sz="2800" b="1" dirty="0" smtClean="0">
                <a:solidFill>
                  <a:schemeClr val="accent2"/>
                </a:solidFill>
              </a:rPr>
              <a:t>access information </a:t>
            </a:r>
          </a:p>
          <a:p>
            <a:pPr lvl="1"/>
            <a:r>
              <a:rPr lang="en-US" sz="2800" b="1" dirty="0" smtClean="0">
                <a:solidFill>
                  <a:schemeClr val="accent2"/>
                </a:solidFill>
              </a:rPr>
              <a:t>Arrange for permission </a:t>
            </a:r>
            <a:r>
              <a:rPr lang="en-US" sz="2800" dirty="0" smtClean="0">
                <a:solidFill>
                  <a:schemeClr val="accent2"/>
                </a:solidFill>
              </a:rPr>
              <a:t>to redistribute extracts</a:t>
            </a:r>
          </a:p>
          <a:p>
            <a:r>
              <a:rPr lang="en-US" dirty="0" smtClean="0">
                <a:solidFill>
                  <a:schemeClr val="accent2"/>
                </a:solidFill>
              </a:rPr>
              <a:t>Data providers can</a:t>
            </a:r>
          </a:p>
          <a:p>
            <a:pPr lvl="1"/>
            <a:r>
              <a:rPr lang="en-US" sz="2800" b="1" dirty="0" smtClean="0">
                <a:solidFill>
                  <a:schemeClr val="accent2"/>
                </a:solidFill>
              </a:rPr>
              <a:t>Provide suggested citations</a:t>
            </a:r>
          </a:p>
          <a:p>
            <a:pPr lvl="1"/>
            <a:r>
              <a:rPr lang="en-US" sz="2800" dirty="0" smtClean="0">
                <a:solidFill>
                  <a:schemeClr val="accent2"/>
                </a:solidFill>
              </a:rPr>
              <a:t>Be clear about original sources!</a:t>
            </a:r>
          </a:p>
          <a:p>
            <a:pPr lvl="1"/>
            <a:r>
              <a:rPr lang="en-US" sz="2800" b="1" dirty="0" smtClean="0">
                <a:solidFill>
                  <a:schemeClr val="accent2"/>
                </a:solidFill>
              </a:rPr>
              <a:t>Information about persistence</a:t>
            </a:r>
          </a:p>
          <a:p>
            <a:pPr lvl="1"/>
            <a:r>
              <a:rPr lang="en-US" sz="2800" dirty="0" smtClean="0">
                <a:solidFill>
                  <a:schemeClr val="accent2"/>
                </a:solidFill>
              </a:rPr>
              <a:t>Potentially be clearer about the rights to redistribute</a:t>
            </a:r>
          </a:p>
        </p:txBody>
      </p:sp>
      <p:sp>
        <p:nvSpPr>
          <p:cNvPr id="2" name="Content Placeholder 1"/>
          <p:cNvSpPr>
            <a:spLocks noGrp="1"/>
          </p:cNvSpPr>
          <p:nvPr>
            <p:ph sz="half" idx="1"/>
          </p:nvPr>
        </p:nvSpPr>
        <p:spPr/>
        <p:txBody>
          <a:bodyPr>
            <a:normAutofit fontScale="85000" lnSpcReduction="20000"/>
          </a:bodyPr>
          <a:lstStyle/>
          <a:p>
            <a:endParaRPr lang="en-US"/>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477693" y="2625937"/>
            <a:ext cx="3902614" cy="2750713"/>
          </a:xfrm>
          <a:prstGeom prst="rect">
            <a:avLst/>
          </a:prstGeom>
        </p:spPr>
      </p:pic>
    </p:spTree>
    <p:extLst>
      <p:ext uri="{BB962C8B-B14F-4D97-AF65-F5344CB8AC3E}">
        <p14:creationId xmlns:p14="http://schemas.microsoft.com/office/powerpoint/2010/main" val="39042066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(Semi-)Academic </a:t>
            </a:r>
            <a:r>
              <a:rPr lang="en-US" dirty="0"/>
              <a:t>data </a:t>
            </a:r>
            <a:r>
              <a:rPr lang="en-US" dirty="0" smtClean="0"/>
              <a:t>publishers</a:t>
            </a:r>
            <a:endParaRPr lang="en-US" dirty="0"/>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(Semi-)Academic </a:t>
            </a:r>
            <a:r>
              <a:rPr lang="en-US" dirty="0"/>
              <a:t>data </a:t>
            </a:r>
            <a:r>
              <a:rPr lang="en-US" dirty="0" smtClean="0"/>
              <a:t>publishers</a:t>
            </a:r>
            <a:endParaRPr lang="en-US" dirty="0"/>
          </a:p>
        </p:txBody>
      </p:sp>
      <p:pic>
        <p:nvPicPr>
          <p:cNvPr id="6" name="Content Placeholder 5"/>
          <p:cNvPicPr>
            <a:picLocks noGrp="1" noChangeAspect="1"/>
          </p:cNvPicPr>
          <p:nvPr>
            <p:ph idx="1"/>
          </p:nvPr>
        </p:nvPicPr>
        <p:blipFill>
          <a:blip r:embed="rId2"/>
          <a:stretch>
            <a:fillRect/>
          </a:stretch>
        </p:blipFill>
        <p:spPr>
          <a:xfrm>
            <a:off x="2152650" y="1941971"/>
            <a:ext cx="7886700" cy="4163095"/>
          </a:xfrm>
          <a:prstGeom prst="rect">
            <a:avLst/>
          </a:prstGeom>
        </p:spPr>
      </p:pic>
    </p:spTree>
    <p:extLst>
      <p:ext uri="{BB962C8B-B14F-4D97-AF65-F5344CB8AC3E}">
        <p14:creationId xmlns:p14="http://schemas.microsoft.com/office/powerpoint/2010/main" val="17080581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(Semi-)Academic </a:t>
            </a:r>
            <a:r>
              <a:rPr lang="en-US" dirty="0"/>
              <a:t>data </a:t>
            </a:r>
            <a:r>
              <a:rPr lang="en-US" dirty="0" smtClean="0"/>
              <a:t>publishers</a:t>
            </a:r>
            <a:endParaRPr lang="en-US" dirty="0"/>
          </a:p>
        </p:txBody>
      </p:sp>
      <p:pic>
        <p:nvPicPr>
          <p:cNvPr id="4" name="Content Placeholder 3"/>
          <p:cNvPicPr>
            <a:picLocks noGrp="1" noChangeAspect="1"/>
          </p:cNvPicPr>
          <p:nvPr>
            <p:ph idx="1"/>
          </p:nvPr>
        </p:nvPicPr>
        <p:blipFill>
          <a:blip r:embed="rId2"/>
          <a:stretch>
            <a:fillRect/>
          </a:stretch>
        </p:blipFill>
        <p:spPr>
          <a:xfrm>
            <a:off x="2152650" y="2111780"/>
            <a:ext cx="7886700" cy="3823477"/>
          </a:xfrm>
          <a:prstGeom prst="rect">
            <a:avLst/>
          </a:prstGeom>
        </p:spPr>
      </p:pic>
    </p:spTree>
    <p:extLst>
      <p:ext uri="{BB962C8B-B14F-4D97-AF65-F5344CB8AC3E}">
        <p14:creationId xmlns:p14="http://schemas.microsoft.com/office/powerpoint/2010/main" val="23162419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(Semi-)Academic data publishers</a:t>
            </a:r>
          </a:p>
        </p:txBody>
      </p:sp>
      <p:sp>
        <p:nvSpPr>
          <p:cNvPr id="3" name="Content Placeholder 2"/>
          <p:cNvSpPr>
            <a:spLocks noGrp="1"/>
          </p:cNvSpPr>
          <p:nvPr>
            <p:ph idx="1"/>
          </p:nvPr>
        </p:nvSpPr>
        <p:spPr/>
        <p:txBody>
          <a:bodyPr/>
          <a:lstStyle/>
          <a:p>
            <a:r>
              <a:rPr lang="en-US" dirty="0" smtClean="0"/>
              <a:t>Only one of those three uses a </a:t>
            </a:r>
            <a:r>
              <a:rPr lang="en-US" b="1" dirty="0" smtClean="0"/>
              <a:t>trusted repository</a:t>
            </a:r>
            <a:r>
              <a:rPr lang="en-US" dirty="0"/>
              <a:t> </a:t>
            </a:r>
            <a:r>
              <a:rPr lang="en-US" dirty="0" smtClean="0"/>
              <a:t>for preservation</a:t>
            </a:r>
          </a:p>
          <a:p>
            <a:pPr lvl="1"/>
            <a:r>
              <a:rPr lang="en-US" dirty="0" smtClean="0"/>
              <a:t>And it is not the largest/best-funded…</a:t>
            </a:r>
          </a:p>
          <a:p>
            <a:r>
              <a:rPr lang="en-US" dirty="0" smtClean="0"/>
              <a:t>All are lead by university (economists)</a:t>
            </a:r>
          </a:p>
          <a:p>
            <a:endParaRPr lang="en-US" dirty="0"/>
          </a:p>
          <a:p>
            <a:pPr marL="0" indent="0" algn="ctr">
              <a:buNone/>
            </a:pPr>
            <a:r>
              <a:rPr lang="en-US" b="1" i="1" dirty="0" smtClean="0"/>
              <a:t>Bring them into the fold?</a:t>
            </a:r>
            <a:endParaRPr lang="en-US" b="1" i="1" dirty="0"/>
          </a:p>
        </p:txBody>
      </p:sp>
    </p:spTree>
    <p:extLst>
      <p:ext uri="{BB962C8B-B14F-4D97-AF65-F5344CB8AC3E}">
        <p14:creationId xmlns:p14="http://schemas.microsoft.com/office/powerpoint/2010/main" val="32254040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p:txBody>
          <a:bodyPr anchor="t">
            <a:normAutofit/>
          </a:bodyPr>
          <a:lstStyle/>
          <a:p>
            <a:r>
              <a:rPr lang="en-US" dirty="0" smtClean="0"/>
              <a:t>Meta-repositories</a:t>
            </a:r>
          </a:p>
          <a:p>
            <a:pPr lvl="1"/>
            <a:r>
              <a:rPr lang="en-US" dirty="0" smtClean="0"/>
              <a:t>Or: how to see all deposits that relate to a journal’s articles</a:t>
            </a:r>
          </a:p>
          <a:p>
            <a:r>
              <a:rPr lang="en-US" dirty="0" smtClean="0"/>
              <a:t>APIs:</a:t>
            </a:r>
          </a:p>
          <a:p>
            <a:pPr lvl="1"/>
            <a:r>
              <a:rPr lang="en-US" dirty="0" smtClean="0"/>
              <a:t>Better information about deposits</a:t>
            </a:r>
          </a:p>
          <a:p>
            <a:pPr lvl="1"/>
            <a:r>
              <a:rPr lang="en-US" dirty="0" smtClean="0"/>
              <a:t>Easier computational integration</a:t>
            </a:r>
          </a:p>
        </p:txBody>
      </p:sp>
      <p:sp>
        <p:nvSpPr>
          <p:cNvPr id="8" name="Rectangle 7"/>
          <p:cNvSpPr/>
          <p:nvPr/>
        </p:nvSpPr>
        <p:spPr>
          <a:xfrm>
            <a:off x="6172200" y="3016250"/>
            <a:ext cx="5702300" cy="272414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Themes</a:t>
            </a:r>
            <a:endParaRPr lang="en-US" dirty="0"/>
          </a:p>
        </p:txBody>
      </p:sp>
      <p:sp>
        <p:nvSpPr>
          <p:cNvPr id="6" name="Content Placeholder 5"/>
          <p:cNvSpPr>
            <a:spLocks noGrp="1"/>
          </p:cNvSpPr>
          <p:nvPr>
            <p:ph sz="half" idx="1"/>
          </p:nvPr>
        </p:nvSpPr>
        <p:spPr/>
        <p:txBody>
          <a:bodyPr>
            <a:normAutofit/>
          </a:bodyPr>
          <a:lstStyle/>
          <a:p>
            <a:r>
              <a:rPr lang="en-US" dirty="0" smtClean="0"/>
              <a:t>Importance of tiered access</a:t>
            </a:r>
          </a:p>
          <a:p>
            <a:pPr lvl="1"/>
            <a:r>
              <a:rPr lang="en-US" dirty="0" smtClean="0"/>
              <a:t>Recognition that not all data can be made “public”</a:t>
            </a:r>
          </a:p>
          <a:p>
            <a:pPr lvl="1"/>
            <a:r>
              <a:rPr lang="en-US" dirty="0" smtClean="0"/>
              <a:t>How to better handle access requests</a:t>
            </a:r>
          </a:p>
          <a:p>
            <a:r>
              <a:rPr lang="en-US" dirty="0" smtClean="0"/>
              <a:t>Support for private datasets</a:t>
            </a:r>
          </a:p>
          <a:p>
            <a:pPr lvl="1"/>
            <a:r>
              <a:rPr lang="en-US" dirty="0" smtClean="0"/>
              <a:t>Importance of non-academic data providers (commercial, ad-hoc)</a:t>
            </a:r>
          </a:p>
          <a:p>
            <a:pPr lvl="1"/>
            <a:r>
              <a:rPr lang="en-US" dirty="0" smtClean="0"/>
              <a:t>Importance of university data retention policies and infrastructure</a:t>
            </a:r>
          </a:p>
        </p:txBody>
      </p:sp>
      <p:sp>
        <p:nvSpPr>
          <p:cNvPr id="3" name="Rectangle 2"/>
          <p:cNvSpPr/>
          <p:nvPr/>
        </p:nvSpPr>
        <p:spPr>
          <a:xfrm>
            <a:off x="6172200" y="1524000"/>
            <a:ext cx="5702300" cy="1549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2450" y="1524000"/>
            <a:ext cx="5702300" cy="21875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52450" y="3711573"/>
            <a:ext cx="5778500" cy="2330451"/>
          </a:xfrm>
          <a:prstGeom prst="rect">
            <a:avLst/>
          </a:prstGeom>
          <a:noFill/>
          <a:ln w="127000">
            <a:solidFill>
              <a:srgbClr val="B31A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30950" y="887104"/>
            <a:ext cx="5599468" cy="542479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b="1" dirty="0" smtClean="0">
                <a:solidFill>
                  <a:schemeClr val="tx1"/>
                </a:solidFill>
              </a:rPr>
              <a:t>Universities</a:t>
            </a:r>
            <a:r>
              <a:rPr lang="en-US" sz="2400" dirty="0" smtClean="0">
                <a:solidFill>
                  <a:schemeClr val="tx1"/>
                </a:solidFill>
              </a:rPr>
              <a:t> need to create/support this</a:t>
            </a:r>
          </a:p>
          <a:p>
            <a:pPr marL="342900" indent="-342900">
              <a:buFont typeface="Arial" panose="020B0604020202020204" pitchFamily="34" charset="0"/>
              <a:buChar char="•"/>
            </a:pPr>
            <a:endParaRPr lang="en-US" sz="2400" dirty="0" smtClean="0">
              <a:solidFill>
                <a:schemeClr val="tx1"/>
              </a:solidFill>
            </a:endParaRPr>
          </a:p>
          <a:p>
            <a:pPr marL="342900" indent="-342900">
              <a:buFont typeface="Arial" panose="020B0604020202020204" pitchFamily="34" charset="0"/>
              <a:buChar char="•"/>
            </a:pPr>
            <a:r>
              <a:rPr lang="en-US" sz="2400" b="1" dirty="0" smtClean="0">
                <a:solidFill>
                  <a:schemeClr val="tx1"/>
                </a:solidFill>
              </a:rPr>
              <a:t>SOMEBODY</a:t>
            </a:r>
            <a:r>
              <a:rPr lang="en-US" sz="2400" dirty="0" smtClean="0">
                <a:solidFill>
                  <a:schemeClr val="tx1"/>
                </a:solidFill>
              </a:rPr>
              <a:t> needs to more consistently message to commercial/ non-archive repositories the need to </a:t>
            </a:r>
          </a:p>
          <a:p>
            <a:pPr marL="800100" lvl="1" indent="-342900">
              <a:buFont typeface="Arial" panose="020B0604020202020204" pitchFamily="34" charset="0"/>
              <a:buChar char="•"/>
            </a:pPr>
            <a:r>
              <a:rPr lang="en-US" sz="2400" dirty="0" smtClean="0">
                <a:solidFill>
                  <a:schemeClr val="tx1"/>
                </a:solidFill>
              </a:rPr>
              <a:t>Preserve</a:t>
            </a:r>
          </a:p>
          <a:p>
            <a:pPr marL="800100" lvl="1" indent="-342900">
              <a:buFont typeface="Arial" panose="020B0604020202020204" pitchFamily="34" charset="0"/>
              <a:buChar char="•"/>
            </a:pPr>
            <a:r>
              <a:rPr lang="en-US" sz="2400" dirty="0" smtClean="0">
                <a:solidFill>
                  <a:schemeClr val="tx1"/>
                </a:solidFill>
              </a:rPr>
              <a:t>Describe</a:t>
            </a:r>
          </a:p>
          <a:p>
            <a:pPr marL="342900" indent="-342900">
              <a:buFont typeface="Arial" panose="020B0604020202020204" pitchFamily="34" charset="0"/>
              <a:buChar char="•"/>
            </a:pPr>
            <a:endParaRPr lang="en-US" sz="2400" dirty="0" smtClean="0">
              <a:solidFill>
                <a:schemeClr val="tx1"/>
              </a:solidFill>
            </a:endParaRPr>
          </a:p>
          <a:p>
            <a:pPr marL="342900" indent="-342900">
              <a:buFont typeface="Arial" panose="020B0604020202020204" pitchFamily="34" charset="0"/>
              <a:buChar char="•"/>
            </a:pPr>
            <a:r>
              <a:rPr lang="en-US" sz="2400" b="1" dirty="0" smtClean="0">
                <a:solidFill>
                  <a:schemeClr val="tx1"/>
                </a:solidFill>
              </a:rPr>
              <a:t>Non-Repositories</a:t>
            </a:r>
            <a:r>
              <a:rPr lang="en-US" sz="2400" dirty="0" smtClean="0">
                <a:solidFill>
                  <a:schemeClr val="tx1"/>
                </a:solidFill>
              </a:rPr>
              <a:t> that provide widely used data need to get their act together (some already have!)</a:t>
            </a:r>
            <a:endParaRPr lang="en-US" dirty="0">
              <a:solidFill>
                <a:schemeClr val="tx1"/>
              </a:solidFill>
            </a:endParaRPr>
          </a:p>
        </p:txBody>
      </p:sp>
    </p:spTree>
    <p:extLst>
      <p:ext uri="{BB962C8B-B14F-4D97-AF65-F5344CB8AC3E}">
        <p14:creationId xmlns:p14="http://schemas.microsoft.com/office/powerpoint/2010/main" val="11081039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normAutofit/>
          </a:bodyPr>
          <a:lstStyle/>
          <a:p>
            <a:r>
              <a:rPr lang="en-US" dirty="0" smtClean="0"/>
              <a:t>Importance of tiered access</a:t>
            </a:r>
          </a:p>
          <a:p>
            <a:pPr lvl="1"/>
            <a:r>
              <a:rPr lang="en-US" dirty="0" smtClean="0"/>
              <a:t>Recognition that not all data can be made “public”</a:t>
            </a:r>
          </a:p>
          <a:p>
            <a:pPr lvl="1"/>
            <a:r>
              <a:rPr lang="en-US" dirty="0" smtClean="0"/>
              <a:t>How to better handle access requests</a:t>
            </a:r>
          </a:p>
          <a:p>
            <a:r>
              <a:rPr lang="en-US" dirty="0" smtClean="0"/>
              <a:t>Support for private datasets</a:t>
            </a:r>
          </a:p>
          <a:p>
            <a:pPr lvl="1"/>
            <a:r>
              <a:rPr lang="en-US" dirty="0" smtClean="0"/>
              <a:t>Importance of non-academic data providers (commercial, ad-hoc)</a:t>
            </a:r>
          </a:p>
          <a:p>
            <a:pPr lvl="1"/>
            <a:r>
              <a:rPr lang="en-US" dirty="0" smtClean="0"/>
              <a:t>Importance of university data retention policies and infrastructure</a:t>
            </a:r>
          </a:p>
        </p:txBody>
      </p:sp>
      <p:sp>
        <p:nvSpPr>
          <p:cNvPr id="10" name="Rectangle 9"/>
          <p:cNvSpPr/>
          <p:nvPr/>
        </p:nvSpPr>
        <p:spPr>
          <a:xfrm>
            <a:off x="838200" y="3737066"/>
            <a:ext cx="5702300" cy="272414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half" idx="2"/>
          </p:nvPr>
        </p:nvSpPr>
        <p:spPr/>
        <p:txBody>
          <a:bodyPr anchor="t">
            <a:normAutofit/>
          </a:bodyPr>
          <a:lstStyle/>
          <a:p>
            <a:r>
              <a:rPr lang="en-US" dirty="0" smtClean="0"/>
              <a:t>Meta-repositories</a:t>
            </a:r>
          </a:p>
          <a:p>
            <a:pPr lvl="1"/>
            <a:r>
              <a:rPr lang="en-US" dirty="0" smtClean="0"/>
              <a:t>Or: how to see all deposits that relate to a journal’s articles</a:t>
            </a:r>
          </a:p>
          <a:p>
            <a:r>
              <a:rPr lang="en-US" dirty="0" smtClean="0"/>
              <a:t>APIs:</a:t>
            </a:r>
          </a:p>
          <a:p>
            <a:pPr lvl="1"/>
            <a:r>
              <a:rPr lang="en-US" dirty="0" smtClean="0"/>
              <a:t>Better information about deposits</a:t>
            </a:r>
          </a:p>
          <a:p>
            <a:pPr lvl="1"/>
            <a:r>
              <a:rPr lang="en-US" dirty="0" smtClean="0"/>
              <a:t>Easier computational integration</a:t>
            </a:r>
          </a:p>
        </p:txBody>
      </p:sp>
      <p:sp>
        <p:nvSpPr>
          <p:cNvPr id="4" name="Title 3"/>
          <p:cNvSpPr>
            <a:spLocks noGrp="1"/>
          </p:cNvSpPr>
          <p:nvPr>
            <p:ph type="title"/>
          </p:nvPr>
        </p:nvSpPr>
        <p:spPr/>
        <p:txBody>
          <a:bodyPr/>
          <a:lstStyle/>
          <a:p>
            <a:r>
              <a:rPr lang="en-US" dirty="0" smtClean="0"/>
              <a:t>Themes</a:t>
            </a:r>
            <a:endParaRPr lang="en-US" dirty="0"/>
          </a:p>
        </p:txBody>
      </p:sp>
      <p:sp>
        <p:nvSpPr>
          <p:cNvPr id="3" name="Rectangle 2"/>
          <p:cNvSpPr/>
          <p:nvPr/>
        </p:nvSpPr>
        <p:spPr>
          <a:xfrm>
            <a:off x="6172200" y="1524000"/>
            <a:ext cx="5702300" cy="1549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2450" y="1524000"/>
            <a:ext cx="5702300" cy="21875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019800" y="3016250"/>
            <a:ext cx="5778500" cy="1549400"/>
          </a:xfrm>
          <a:prstGeom prst="rect">
            <a:avLst/>
          </a:prstGeom>
          <a:noFill/>
          <a:ln w="127000">
            <a:solidFill>
              <a:srgbClr val="B31A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790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925"/>
            <a:ext cx="12150086" cy="12163615"/>
          </a:xfrm>
          <a:prstGeom prst="rect">
            <a:avLst/>
          </a:prstGeom>
        </p:spPr>
      </p:pic>
      <p:sp>
        <p:nvSpPr>
          <p:cNvPr id="2" name="Title 1"/>
          <p:cNvSpPr>
            <a:spLocks noGrp="1"/>
          </p:cNvSpPr>
          <p:nvPr>
            <p:ph type="title"/>
          </p:nvPr>
        </p:nvSpPr>
        <p:spPr>
          <a:solidFill>
            <a:schemeClr val="bg1">
              <a:alpha val="70000"/>
            </a:schemeClr>
          </a:solidFill>
        </p:spPr>
        <p:txBody>
          <a:bodyPr/>
          <a:lstStyle/>
          <a:p>
            <a:r>
              <a:rPr lang="en-US" dirty="0" smtClean="0"/>
              <a:t>Access: By whom?</a:t>
            </a:r>
            <a:endParaRPr lang="en-US" dirty="0"/>
          </a:p>
        </p:txBody>
      </p:sp>
      <p:sp>
        <p:nvSpPr>
          <p:cNvPr id="4" name="Oval 3"/>
          <p:cNvSpPr/>
          <p:nvPr/>
        </p:nvSpPr>
        <p:spPr>
          <a:xfrm>
            <a:off x="5384800" y="3314700"/>
            <a:ext cx="381000"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918200" y="2921000"/>
            <a:ext cx="2311400" cy="369332"/>
          </a:xfrm>
          <a:prstGeom prst="rect">
            <a:avLst/>
          </a:prstGeom>
          <a:noFill/>
        </p:spPr>
        <p:txBody>
          <a:bodyPr wrap="square" rtlCol="0">
            <a:spAutoFit/>
          </a:bodyPr>
          <a:lstStyle/>
          <a:p>
            <a:r>
              <a:rPr lang="en-US" dirty="0" smtClean="0"/>
              <a:t>Researcher</a:t>
            </a:r>
            <a:endParaRPr lang="en-US" dirty="0"/>
          </a:p>
        </p:txBody>
      </p:sp>
    </p:spTree>
    <p:extLst>
      <p:ext uri="{BB962C8B-B14F-4D97-AF65-F5344CB8AC3E}">
        <p14:creationId xmlns:p14="http://schemas.microsoft.com/office/powerpoint/2010/main" val="3727168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API integration</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3946" y="3855718"/>
            <a:ext cx="2744326" cy="2744326"/>
          </a:xfrm>
        </p:spPr>
      </p:pic>
      <p:sp>
        <p:nvSpPr>
          <p:cNvPr id="8" name="Flowchart: Magnetic Disk 7"/>
          <p:cNvSpPr/>
          <p:nvPr/>
        </p:nvSpPr>
        <p:spPr>
          <a:xfrm>
            <a:off x="1241946" y="3603009"/>
            <a:ext cx="2702257" cy="131018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(Social Science)</a:t>
            </a:r>
          </a:p>
          <a:p>
            <a:pPr algn="ctr"/>
            <a:r>
              <a:rPr lang="en-US" dirty="0" smtClean="0"/>
              <a:t>Repository</a:t>
            </a:r>
            <a:endParaRPr lang="en-US" dirty="0"/>
          </a:p>
        </p:txBody>
      </p:sp>
      <p:sp>
        <p:nvSpPr>
          <p:cNvPr id="9" name="Flowchart: Magnetic Disk 8"/>
          <p:cNvSpPr/>
          <p:nvPr/>
        </p:nvSpPr>
        <p:spPr>
          <a:xfrm>
            <a:off x="7670042" y="2129051"/>
            <a:ext cx="2797791" cy="955343"/>
          </a:xfrm>
          <a:prstGeom prst="flowChartMagneticDisk">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provider</a:t>
            </a:r>
            <a:endParaRPr lang="en-US" dirty="0"/>
          </a:p>
        </p:txBody>
      </p:sp>
      <p:cxnSp>
        <p:nvCxnSpPr>
          <p:cNvPr id="16" name="Straight Arrow Connector 15"/>
          <p:cNvCxnSpPr>
            <a:stCxn id="8" idx="4"/>
            <a:endCxn id="10" idx="1"/>
          </p:cNvCxnSpPr>
          <p:nvPr/>
        </p:nvCxnSpPr>
        <p:spPr>
          <a:xfrm>
            <a:off x="3944203" y="4258102"/>
            <a:ext cx="1869743" cy="96977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p:cNvCxnSpPr>
          <p:nvPr/>
        </p:nvCxnSpPr>
        <p:spPr>
          <a:xfrm flipH="1">
            <a:off x="8147713" y="3084394"/>
            <a:ext cx="921225" cy="955343"/>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53585" y="3934935"/>
            <a:ext cx="1121525" cy="646331"/>
          </a:xfrm>
          <a:prstGeom prst="rect">
            <a:avLst/>
          </a:prstGeom>
          <a:noFill/>
        </p:spPr>
        <p:txBody>
          <a:bodyPr wrap="none" rtlCol="0">
            <a:spAutoFit/>
          </a:bodyPr>
          <a:lstStyle/>
          <a:p>
            <a:r>
              <a:rPr lang="en-US" dirty="0" smtClean="0"/>
              <a:t>Manual </a:t>
            </a:r>
          </a:p>
          <a:p>
            <a:r>
              <a:rPr lang="en-US" dirty="0" smtClean="0"/>
              <a:t>download</a:t>
            </a:r>
            <a:endParaRPr lang="en-US" dirty="0"/>
          </a:p>
        </p:txBody>
      </p:sp>
      <p:sp>
        <p:nvSpPr>
          <p:cNvPr id="23" name="TextBox 22"/>
          <p:cNvSpPr txBox="1"/>
          <p:nvPr/>
        </p:nvSpPr>
        <p:spPr>
          <a:xfrm>
            <a:off x="8646860" y="3603009"/>
            <a:ext cx="1569660" cy="646331"/>
          </a:xfrm>
          <a:prstGeom prst="rect">
            <a:avLst/>
          </a:prstGeom>
          <a:noFill/>
        </p:spPr>
        <p:txBody>
          <a:bodyPr wrap="none" rtlCol="0">
            <a:spAutoFit/>
          </a:bodyPr>
          <a:lstStyle/>
          <a:p>
            <a:r>
              <a:rPr lang="en-US" dirty="0" smtClean="0"/>
              <a:t>Manual or API </a:t>
            </a:r>
          </a:p>
          <a:p>
            <a:r>
              <a:rPr lang="en-US" dirty="0" smtClean="0"/>
              <a:t>download</a:t>
            </a:r>
            <a:endParaRPr lang="en-US" dirty="0"/>
          </a:p>
        </p:txBody>
      </p:sp>
    </p:spTree>
    <p:extLst>
      <p:ext uri="{BB962C8B-B14F-4D97-AF65-F5344CB8AC3E}">
        <p14:creationId xmlns:p14="http://schemas.microsoft.com/office/powerpoint/2010/main" val="31787066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API integration</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3946" y="3855718"/>
            <a:ext cx="2744326" cy="2744326"/>
          </a:xfrm>
        </p:spPr>
      </p:pic>
      <p:sp>
        <p:nvSpPr>
          <p:cNvPr id="8" name="Flowchart: Magnetic Disk 7"/>
          <p:cNvSpPr/>
          <p:nvPr/>
        </p:nvSpPr>
        <p:spPr>
          <a:xfrm>
            <a:off x="1241946" y="3603009"/>
            <a:ext cx="2702257" cy="131018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(Social Science)</a:t>
            </a:r>
          </a:p>
          <a:p>
            <a:pPr algn="ctr"/>
            <a:r>
              <a:rPr lang="en-US" dirty="0" smtClean="0"/>
              <a:t>Repository</a:t>
            </a:r>
            <a:endParaRPr lang="en-US" dirty="0"/>
          </a:p>
        </p:txBody>
      </p:sp>
      <p:sp>
        <p:nvSpPr>
          <p:cNvPr id="9" name="Flowchart: Magnetic Disk 8"/>
          <p:cNvSpPr/>
          <p:nvPr/>
        </p:nvSpPr>
        <p:spPr>
          <a:xfrm>
            <a:off x="7670042" y="2129051"/>
            <a:ext cx="2797791" cy="955343"/>
          </a:xfrm>
          <a:prstGeom prst="flowChartMagneticDisk">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provider</a:t>
            </a:r>
            <a:endParaRPr lang="en-US" dirty="0"/>
          </a:p>
        </p:txBody>
      </p:sp>
      <p:cxnSp>
        <p:nvCxnSpPr>
          <p:cNvPr id="16" name="Straight Arrow Connector 15"/>
          <p:cNvCxnSpPr>
            <a:stCxn id="8" idx="4"/>
            <a:endCxn id="10" idx="1"/>
          </p:cNvCxnSpPr>
          <p:nvPr/>
        </p:nvCxnSpPr>
        <p:spPr>
          <a:xfrm>
            <a:off x="3944203" y="4258102"/>
            <a:ext cx="1869743" cy="96977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p:cNvCxnSpPr>
          <p:nvPr/>
        </p:nvCxnSpPr>
        <p:spPr>
          <a:xfrm flipH="1">
            <a:off x="3944203" y="2606723"/>
            <a:ext cx="3725839" cy="996286"/>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90180" y="5088190"/>
            <a:ext cx="2001830" cy="646331"/>
          </a:xfrm>
          <a:prstGeom prst="rect">
            <a:avLst/>
          </a:prstGeom>
          <a:noFill/>
        </p:spPr>
        <p:txBody>
          <a:bodyPr wrap="none" rtlCol="0">
            <a:spAutoFit/>
          </a:bodyPr>
          <a:lstStyle/>
          <a:p>
            <a:r>
              <a:rPr lang="en-US" dirty="0" smtClean="0"/>
              <a:t>API/ authenticated </a:t>
            </a:r>
          </a:p>
          <a:p>
            <a:r>
              <a:rPr lang="en-US" dirty="0" smtClean="0"/>
              <a:t>download</a:t>
            </a:r>
            <a:endParaRPr lang="en-US" dirty="0"/>
          </a:p>
        </p:txBody>
      </p:sp>
      <p:sp>
        <p:nvSpPr>
          <p:cNvPr id="23" name="TextBox 22"/>
          <p:cNvSpPr txBox="1"/>
          <p:nvPr/>
        </p:nvSpPr>
        <p:spPr>
          <a:xfrm>
            <a:off x="4454508" y="2525617"/>
            <a:ext cx="835485" cy="646331"/>
          </a:xfrm>
          <a:prstGeom prst="rect">
            <a:avLst/>
          </a:prstGeom>
          <a:noFill/>
        </p:spPr>
        <p:txBody>
          <a:bodyPr wrap="none" rtlCol="0">
            <a:spAutoFit/>
          </a:bodyPr>
          <a:lstStyle/>
          <a:p>
            <a:r>
              <a:rPr lang="en-US" dirty="0" smtClean="0"/>
              <a:t>API </a:t>
            </a:r>
          </a:p>
          <a:p>
            <a:r>
              <a:rPr lang="en-US" dirty="0" smtClean="0"/>
              <a:t>upload</a:t>
            </a:r>
            <a:endParaRPr lang="en-US" dirty="0"/>
          </a:p>
        </p:txBody>
      </p:sp>
      <p:cxnSp>
        <p:nvCxnSpPr>
          <p:cNvPr id="13" name="Straight Arrow Connector 12"/>
          <p:cNvCxnSpPr/>
          <p:nvPr/>
        </p:nvCxnSpPr>
        <p:spPr>
          <a:xfrm>
            <a:off x="3894949" y="4416172"/>
            <a:ext cx="2123714" cy="1099158"/>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13091" y="3862317"/>
            <a:ext cx="2001830" cy="646331"/>
          </a:xfrm>
          <a:prstGeom prst="rect">
            <a:avLst/>
          </a:prstGeom>
          <a:noFill/>
        </p:spPr>
        <p:txBody>
          <a:bodyPr wrap="none" rtlCol="0">
            <a:spAutoFit/>
          </a:bodyPr>
          <a:lstStyle/>
          <a:p>
            <a:r>
              <a:rPr lang="en-US" dirty="0" smtClean="0"/>
              <a:t>API/ authenticated </a:t>
            </a:r>
          </a:p>
          <a:p>
            <a:r>
              <a:rPr lang="en-US" dirty="0" smtClean="0"/>
              <a:t>download</a:t>
            </a:r>
            <a:endParaRPr lang="en-US" dirty="0"/>
          </a:p>
        </p:txBody>
      </p:sp>
      <p:sp>
        <p:nvSpPr>
          <p:cNvPr id="11" name="7-Point Star 10"/>
          <p:cNvSpPr/>
          <p:nvPr/>
        </p:nvSpPr>
        <p:spPr>
          <a:xfrm>
            <a:off x="124864" y="1690688"/>
            <a:ext cx="2456597" cy="2229471"/>
          </a:xfrm>
          <a:prstGeom prst="star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BONUS!!</a:t>
            </a:r>
          </a:p>
          <a:p>
            <a:pPr algn="ctr"/>
            <a:endParaRPr lang="en-US" sz="1600" dirty="0" smtClean="0">
              <a:solidFill>
                <a:schemeClr val="tx1"/>
              </a:solidFill>
            </a:endParaRPr>
          </a:p>
          <a:p>
            <a:pPr algn="ctr"/>
            <a:r>
              <a:rPr lang="en-US" sz="1600" dirty="0" smtClean="0">
                <a:solidFill>
                  <a:schemeClr val="tx1"/>
                </a:solidFill>
              </a:rPr>
              <a:t>Preservation + DOI</a:t>
            </a:r>
            <a:endParaRPr lang="en-US" sz="1600" dirty="0">
              <a:solidFill>
                <a:schemeClr val="tx1"/>
              </a:solidFill>
            </a:endParaRPr>
          </a:p>
        </p:txBody>
      </p:sp>
    </p:spTree>
    <p:extLst>
      <p:ext uri="{BB962C8B-B14F-4D97-AF65-F5344CB8AC3E}">
        <p14:creationId xmlns:p14="http://schemas.microsoft.com/office/powerpoint/2010/main" val="19012992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normAutofit/>
          </a:bodyPr>
          <a:lstStyle/>
          <a:p>
            <a:r>
              <a:rPr lang="en-US" dirty="0" smtClean="0"/>
              <a:t>Importance of tiered access</a:t>
            </a:r>
          </a:p>
          <a:p>
            <a:pPr lvl="1"/>
            <a:r>
              <a:rPr lang="en-US" dirty="0" smtClean="0"/>
              <a:t>Recognition that not all data can be made “public”</a:t>
            </a:r>
          </a:p>
          <a:p>
            <a:pPr lvl="1"/>
            <a:r>
              <a:rPr lang="en-US" dirty="0" smtClean="0"/>
              <a:t>How to better handle access requests</a:t>
            </a:r>
          </a:p>
          <a:p>
            <a:r>
              <a:rPr lang="en-US" dirty="0" smtClean="0"/>
              <a:t>Support for private datasets</a:t>
            </a:r>
          </a:p>
          <a:p>
            <a:pPr lvl="1"/>
            <a:r>
              <a:rPr lang="en-US" dirty="0" smtClean="0"/>
              <a:t>Importance of non-academic data providers (commercial, ad-hoc)</a:t>
            </a:r>
          </a:p>
          <a:p>
            <a:pPr lvl="1"/>
            <a:r>
              <a:rPr lang="en-US" dirty="0" smtClean="0"/>
              <a:t>Importance of university data retention policies and infrastructure</a:t>
            </a:r>
          </a:p>
        </p:txBody>
      </p:sp>
      <p:sp>
        <p:nvSpPr>
          <p:cNvPr id="10" name="Rectangle 9"/>
          <p:cNvSpPr/>
          <p:nvPr/>
        </p:nvSpPr>
        <p:spPr>
          <a:xfrm>
            <a:off x="838200" y="3737066"/>
            <a:ext cx="5702300" cy="272414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half" idx="2"/>
          </p:nvPr>
        </p:nvSpPr>
        <p:spPr/>
        <p:txBody>
          <a:bodyPr anchor="t">
            <a:normAutofit/>
          </a:bodyPr>
          <a:lstStyle/>
          <a:p>
            <a:r>
              <a:rPr lang="en-US" dirty="0" smtClean="0"/>
              <a:t>Meta-repositories</a:t>
            </a:r>
          </a:p>
          <a:p>
            <a:pPr lvl="1"/>
            <a:r>
              <a:rPr lang="en-US" dirty="0" smtClean="0"/>
              <a:t>Or: how to see all deposits that relate to a journal’s articles</a:t>
            </a:r>
          </a:p>
          <a:p>
            <a:r>
              <a:rPr lang="en-US" dirty="0" smtClean="0"/>
              <a:t>APIs:</a:t>
            </a:r>
          </a:p>
          <a:p>
            <a:pPr lvl="1"/>
            <a:r>
              <a:rPr lang="en-US" dirty="0" smtClean="0"/>
              <a:t>Better information about deposits</a:t>
            </a:r>
          </a:p>
          <a:p>
            <a:pPr lvl="1"/>
            <a:r>
              <a:rPr lang="en-US" dirty="0" smtClean="0"/>
              <a:t>Easier computational integration</a:t>
            </a:r>
          </a:p>
        </p:txBody>
      </p:sp>
      <p:sp>
        <p:nvSpPr>
          <p:cNvPr id="4" name="Title 3"/>
          <p:cNvSpPr>
            <a:spLocks noGrp="1"/>
          </p:cNvSpPr>
          <p:nvPr>
            <p:ph type="title"/>
          </p:nvPr>
        </p:nvSpPr>
        <p:spPr/>
        <p:txBody>
          <a:bodyPr/>
          <a:lstStyle/>
          <a:p>
            <a:r>
              <a:rPr lang="en-US" dirty="0" smtClean="0"/>
              <a:t>Themes</a:t>
            </a:r>
            <a:endParaRPr lang="en-US" dirty="0"/>
          </a:p>
        </p:txBody>
      </p:sp>
      <p:sp>
        <p:nvSpPr>
          <p:cNvPr id="3" name="Rectangle 2"/>
          <p:cNvSpPr/>
          <p:nvPr/>
        </p:nvSpPr>
        <p:spPr>
          <a:xfrm>
            <a:off x="6172200" y="1524000"/>
            <a:ext cx="5702300" cy="1549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2450" y="1524000"/>
            <a:ext cx="5702300" cy="21875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019800" y="3016250"/>
            <a:ext cx="5778500" cy="1549400"/>
          </a:xfrm>
          <a:prstGeom prst="rect">
            <a:avLst/>
          </a:prstGeom>
          <a:noFill/>
          <a:ln w="127000">
            <a:solidFill>
              <a:srgbClr val="B31A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499" y="1288896"/>
            <a:ext cx="5599468" cy="542479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You have to have APIs</a:t>
            </a:r>
          </a:p>
          <a:p>
            <a:pPr algn="ctr"/>
            <a:endParaRPr lang="en-US" sz="2400" b="1" dirty="0">
              <a:solidFill>
                <a:schemeClr val="tx1"/>
              </a:solidFill>
            </a:endParaRPr>
          </a:p>
          <a:p>
            <a:pPr algn="ctr"/>
            <a:r>
              <a:rPr lang="en-US" sz="2400" b="1" dirty="0" smtClean="0">
                <a:solidFill>
                  <a:schemeClr val="tx1"/>
                </a:solidFill>
              </a:rPr>
              <a:t>You have to have </a:t>
            </a:r>
            <a:r>
              <a:rPr lang="en-US" sz="2400" b="1" smtClean="0">
                <a:solidFill>
                  <a:schemeClr val="tx1"/>
                </a:solidFill>
              </a:rPr>
              <a:t/>
            </a:r>
            <a:br>
              <a:rPr lang="en-US" sz="2400" b="1" smtClean="0">
                <a:solidFill>
                  <a:schemeClr val="tx1"/>
                </a:solidFill>
              </a:rPr>
            </a:br>
            <a:r>
              <a:rPr lang="en-US" sz="2400" b="1" smtClean="0">
                <a:solidFill>
                  <a:schemeClr val="tx1"/>
                </a:solidFill>
              </a:rPr>
              <a:t>person-level machine-authentication</a:t>
            </a:r>
            <a:endParaRPr lang="en-US" sz="2400" b="1" dirty="0" smtClean="0">
              <a:solidFill>
                <a:schemeClr val="tx1"/>
              </a:solidFill>
            </a:endParaRPr>
          </a:p>
          <a:p>
            <a:pPr algn="ctr"/>
            <a:endParaRPr lang="en-US" sz="2400" b="1" dirty="0">
              <a:solidFill>
                <a:schemeClr val="tx1"/>
              </a:solidFill>
            </a:endParaRPr>
          </a:p>
          <a:p>
            <a:pPr algn="ctr"/>
            <a:r>
              <a:rPr lang="en-US" sz="2400" b="1" dirty="0" smtClean="0">
                <a:solidFill>
                  <a:schemeClr val="tx1"/>
                </a:solidFill>
              </a:rPr>
              <a:t>Ability to list individual files</a:t>
            </a:r>
          </a:p>
          <a:p>
            <a:pPr algn="ctr"/>
            <a:endParaRPr lang="en-US" sz="2400" b="1" dirty="0">
              <a:solidFill>
                <a:schemeClr val="tx1"/>
              </a:solidFill>
            </a:endParaRPr>
          </a:p>
          <a:p>
            <a:pPr algn="ctr"/>
            <a:r>
              <a:rPr lang="en-US" sz="2400" b="1" dirty="0" smtClean="0">
                <a:solidFill>
                  <a:schemeClr val="tx1"/>
                </a:solidFill>
              </a:rPr>
              <a:t>Ability to interact with </a:t>
            </a:r>
            <a:br>
              <a:rPr lang="en-US" sz="2400" b="1" dirty="0" smtClean="0">
                <a:solidFill>
                  <a:schemeClr val="tx1"/>
                </a:solidFill>
              </a:rPr>
            </a:br>
            <a:r>
              <a:rPr lang="en-US" sz="2400" b="1" dirty="0" smtClean="0">
                <a:solidFill>
                  <a:schemeClr val="tx1"/>
                </a:solidFill>
              </a:rPr>
              <a:t>computational systems</a:t>
            </a:r>
            <a:endParaRPr lang="en-US" dirty="0">
              <a:solidFill>
                <a:schemeClr val="tx1"/>
              </a:solidFill>
            </a:endParaRPr>
          </a:p>
        </p:txBody>
      </p:sp>
    </p:spTree>
    <p:extLst>
      <p:ext uri="{BB962C8B-B14F-4D97-AF65-F5344CB8AC3E}">
        <p14:creationId xmlns:p14="http://schemas.microsoft.com/office/powerpoint/2010/main" val="11936175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normAutofit/>
          </a:bodyPr>
          <a:lstStyle/>
          <a:p>
            <a:r>
              <a:rPr lang="en-US" dirty="0" smtClean="0"/>
              <a:t>Importance of tiered access</a:t>
            </a:r>
          </a:p>
          <a:p>
            <a:pPr lvl="1"/>
            <a:r>
              <a:rPr lang="en-US" dirty="0" smtClean="0"/>
              <a:t>Recognition that not all data can be made “public”</a:t>
            </a:r>
          </a:p>
          <a:p>
            <a:pPr lvl="1"/>
            <a:r>
              <a:rPr lang="en-US" dirty="0" smtClean="0"/>
              <a:t>How to better handle access requests</a:t>
            </a:r>
          </a:p>
          <a:p>
            <a:r>
              <a:rPr lang="en-US" dirty="0" smtClean="0"/>
              <a:t>Support for private datasets</a:t>
            </a:r>
          </a:p>
          <a:p>
            <a:pPr lvl="1"/>
            <a:r>
              <a:rPr lang="en-US" dirty="0" smtClean="0"/>
              <a:t>Importance of non-academic data providers (commercial, ad-hoc)</a:t>
            </a:r>
          </a:p>
          <a:p>
            <a:pPr lvl="1"/>
            <a:r>
              <a:rPr lang="en-US" dirty="0" smtClean="0"/>
              <a:t>Importance of university data retention policies and infrastructure</a:t>
            </a:r>
          </a:p>
        </p:txBody>
      </p:sp>
      <p:sp>
        <p:nvSpPr>
          <p:cNvPr id="10" name="Rectangle 9"/>
          <p:cNvSpPr/>
          <p:nvPr/>
        </p:nvSpPr>
        <p:spPr>
          <a:xfrm>
            <a:off x="838200" y="3737066"/>
            <a:ext cx="5702300" cy="272414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half" idx="2"/>
          </p:nvPr>
        </p:nvSpPr>
        <p:spPr/>
        <p:txBody>
          <a:bodyPr anchor="t">
            <a:normAutofit/>
          </a:bodyPr>
          <a:lstStyle/>
          <a:p>
            <a:r>
              <a:rPr lang="en-US" dirty="0" smtClean="0"/>
              <a:t>Meta-repositories</a:t>
            </a:r>
          </a:p>
          <a:p>
            <a:pPr lvl="1"/>
            <a:r>
              <a:rPr lang="en-US" dirty="0" smtClean="0"/>
              <a:t>Or: how to see all deposits that relate to a journal’s articles</a:t>
            </a:r>
          </a:p>
          <a:p>
            <a:r>
              <a:rPr lang="en-US" dirty="0" smtClean="0"/>
              <a:t>APIs:</a:t>
            </a:r>
          </a:p>
          <a:p>
            <a:pPr lvl="1"/>
            <a:r>
              <a:rPr lang="en-US" dirty="0" smtClean="0"/>
              <a:t>Better information about deposits</a:t>
            </a:r>
          </a:p>
          <a:p>
            <a:pPr lvl="1"/>
            <a:r>
              <a:rPr lang="en-US" dirty="0" smtClean="0"/>
              <a:t>Easier computational integration</a:t>
            </a:r>
          </a:p>
        </p:txBody>
      </p:sp>
      <p:sp>
        <p:nvSpPr>
          <p:cNvPr id="4" name="Title 3"/>
          <p:cNvSpPr>
            <a:spLocks noGrp="1"/>
          </p:cNvSpPr>
          <p:nvPr>
            <p:ph type="title"/>
          </p:nvPr>
        </p:nvSpPr>
        <p:spPr/>
        <p:txBody>
          <a:bodyPr/>
          <a:lstStyle/>
          <a:p>
            <a:r>
              <a:rPr lang="en-US" dirty="0" smtClean="0"/>
              <a:t>Themes</a:t>
            </a:r>
            <a:endParaRPr lang="en-US" dirty="0"/>
          </a:p>
        </p:txBody>
      </p:sp>
      <p:sp>
        <p:nvSpPr>
          <p:cNvPr id="3" name="Rectangle 2"/>
          <p:cNvSpPr/>
          <p:nvPr/>
        </p:nvSpPr>
        <p:spPr>
          <a:xfrm>
            <a:off x="6172200" y="1524000"/>
            <a:ext cx="5702300" cy="1549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2450" y="1524000"/>
            <a:ext cx="5702300" cy="21875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019800" y="3016250"/>
            <a:ext cx="5778500" cy="1549400"/>
          </a:xfrm>
          <a:prstGeom prst="rect">
            <a:avLst/>
          </a:prstGeom>
          <a:noFill/>
          <a:ln w="127000">
            <a:solidFill>
              <a:srgbClr val="B31A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499" y="1288896"/>
            <a:ext cx="5599468" cy="542479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Better support for “mixed”</a:t>
            </a:r>
            <a:br>
              <a:rPr lang="en-US" sz="2400" b="1" dirty="0" smtClean="0">
                <a:solidFill>
                  <a:schemeClr val="tx1"/>
                </a:solidFill>
              </a:rPr>
            </a:br>
            <a:r>
              <a:rPr lang="en-US" sz="2400" b="1" dirty="0" smtClean="0">
                <a:solidFill>
                  <a:schemeClr val="tx1"/>
                </a:solidFill>
              </a:rPr>
              <a:t>deposits (data + code)</a:t>
            </a:r>
            <a:endParaRPr lang="en-US" dirty="0">
              <a:solidFill>
                <a:schemeClr val="tx1"/>
              </a:solidFill>
            </a:endParaRPr>
          </a:p>
        </p:txBody>
      </p:sp>
    </p:spTree>
    <p:extLst>
      <p:ext uri="{BB962C8B-B14F-4D97-AF65-F5344CB8AC3E}">
        <p14:creationId xmlns:p14="http://schemas.microsoft.com/office/powerpoint/2010/main" val="21651291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normAutofit/>
          </a:bodyPr>
          <a:lstStyle/>
          <a:p>
            <a:r>
              <a:rPr lang="en-US" dirty="0" smtClean="0"/>
              <a:t>Importance of tiered access</a:t>
            </a:r>
          </a:p>
          <a:p>
            <a:pPr lvl="1"/>
            <a:r>
              <a:rPr lang="en-US" dirty="0" smtClean="0"/>
              <a:t>Recognition that not all data can be made “public”</a:t>
            </a:r>
          </a:p>
          <a:p>
            <a:pPr lvl="1"/>
            <a:r>
              <a:rPr lang="en-US" dirty="0" smtClean="0"/>
              <a:t>How to better handle access requests</a:t>
            </a:r>
          </a:p>
          <a:p>
            <a:r>
              <a:rPr lang="en-US" dirty="0" smtClean="0"/>
              <a:t>Support for private datasets</a:t>
            </a:r>
          </a:p>
          <a:p>
            <a:pPr lvl="1"/>
            <a:r>
              <a:rPr lang="en-US" dirty="0" smtClean="0"/>
              <a:t>Importance of non-academic data providers (commercial, ad-hoc)</a:t>
            </a:r>
          </a:p>
          <a:p>
            <a:pPr lvl="1"/>
            <a:r>
              <a:rPr lang="en-US" dirty="0" smtClean="0"/>
              <a:t>Importance of university data retention policies and infrastructure</a:t>
            </a:r>
          </a:p>
        </p:txBody>
      </p:sp>
      <p:sp>
        <p:nvSpPr>
          <p:cNvPr id="10" name="Rectangle 9"/>
          <p:cNvSpPr/>
          <p:nvPr/>
        </p:nvSpPr>
        <p:spPr>
          <a:xfrm>
            <a:off x="838200" y="3737066"/>
            <a:ext cx="5702300" cy="272414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half" idx="2"/>
          </p:nvPr>
        </p:nvSpPr>
        <p:spPr/>
        <p:txBody>
          <a:bodyPr anchor="t">
            <a:normAutofit/>
          </a:bodyPr>
          <a:lstStyle/>
          <a:p>
            <a:r>
              <a:rPr lang="en-US" dirty="0" smtClean="0"/>
              <a:t>Meta-repositories</a:t>
            </a:r>
          </a:p>
          <a:p>
            <a:pPr lvl="1"/>
            <a:r>
              <a:rPr lang="en-US" dirty="0" smtClean="0"/>
              <a:t>Or: how to see all deposits that relate to a journal’s articles</a:t>
            </a:r>
          </a:p>
          <a:p>
            <a:r>
              <a:rPr lang="en-US" dirty="0" smtClean="0"/>
              <a:t>APIs:</a:t>
            </a:r>
          </a:p>
          <a:p>
            <a:pPr lvl="1"/>
            <a:r>
              <a:rPr lang="en-US" dirty="0" smtClean="0"/>
              <a:t>Better information about deposits</a:t>
            </a:r>
          </a:p>
          <a:p>
            <a:pPr lvl="1"/>
            <a:r>
              <a:rPr lang="en-US" dirty="0" smtClean="0"/>
              <a:t>Easier computational integration</a:t>
            </a:r>
          </a:p>
        </p:txBody>
      </p:sp>
      <p:sp>
        <p:nvSpPr>
          <p:cNvPr id="4" name="Title 3"/>
          <p:cNvSpPr>
            <a:spLocks noGrp="1"/>
          </p:cNvSpPr>
          <p:nvPr>
            <p:ph type="title"/>
          </p:nvPr>
        </p:nvSpPr>
        <p:spPr/>
        <p:txBody>
          <a:bodyPr/>
          <a:lstStyle/>
          <a:p>
            <a:r>
              <a:rPr lang="en-US" dirty="0" smtClean="0"/>
              <a:t>Themes</a:t>
            </a:r>
            <a:endParaRPr lang="en-US" dirty="0"/>
          </a:p>
        </p:txBody>
      </p:sp>
      <p:sp>
        <p:nvSpPr>
          <p:cNvPr id="3" name="Rectangle 2"/>
          <p:cNvSpPr/>
          <p:nvPr/>
        </p:nvSpPr>
        <p:spPr>
          <a:xfrm>
            <a:off x="6057900" y="3078999"/>
            <a:ext cx="5702300" cy="1549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2450" y="1524000"/>
            <a:ext cx="5702300" cy="21875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019800" y="1716181"/>
            <a:ext cx="5778500" cy="1549400"/>
          </a:xfrm>
          <a:prstGeom prst="rect">
            <a:avLst/>
          </a:prstGeom>
          <a:noFill/>
          <a:ln w="127000">
            <a:solidFill>
              <a:srgbClr val="B31A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62717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Dispersed </a:t>
            </a:r>
            <a:endParaRPr lang="en-US" dirty="0"/>
          </a:p>
        </p:txBody>
      </p:sp>
      <p:sp>
        <p:nvSpPr>
          <p:cNvPr id="3" name="Content Placeholder 2"/>
          <p:cNvSpPr>
            <a:spLocks noGrp="1"/>
          </p:cNvSpPr>
          <p:nvPr>
            <p:ph sz="half" idx="1"/>
          </p:nvPr>
        </p:nvSpPr>
        <p:spPr>
          <a:xfrm>
            <a:off x="838200" y="1825625"/>
            <a:ext cx="4375245" cy="4351338"/>
          </a:xfrm>
          <a:ln w="41275">
            <a:solidFill>
              <a:srgbClr val="B31A1B"/>
            </a:solidFill>
          </a:ln>
        </p:spPr>
        <p:txBody>
          <a:bodyPr/>
          <a:lstStyle/>
          <a:p>
            <a:r>
              <a:rPr lang="en-US" dirty="0" smtClean="0"/>
              <a:t>Private data at University X</a:t>
            </a:r>
          </a:p>
          <a:p>
            <a:r>
              <a:rPr lang="en-US" dirty="0" smtClean="0"/>
              <a:t>German data at IAB</a:t>
            </a:r>
          </a:p>
          <a:p>
            <a:r>
              <a:rPr lang="en-US" dirty="0" smtClean="0"/>
              <a:t>IPUMS data </a:t>
            </a:r>
          </a:p>
          <a:p>
            <a:r>
              <a:rPr lang="en-US" dirty="0" smtClean="0"/>
              <a:t>Survey data at PSID</a:t>
            </a:r>
          </a:p>
          <a:p>
            <a:r>
              <a:rPr lang="en-US" dirty="0" smtClean="0"/>
              <a:t>Survey data at GSOEP</a:t>
            </a:r>
          </a:p>
          <a:p>
            <a:r>
              <a:rPr lang="en-US" dirty="0" smtClean="0"/>
              <a:t>Code at </a:t>
            </a:r>
            <a:r>
              <a:rPr lang="en-US" dirty="0" err="1" smtClean="0"/>
              <a:t>openICPSR</a:t>
            </a:r>
            <a:endParaRPr lang="en-US" dirty="0"/>
          </a:p>
        </p:txBody>
      </p:sp>
      <p:sp>
        <p:nvSpPr>
          <p:cNvPr id="4" name="Content Placeholder 3"/>
          <p:cNvSpPr>
            <a:spLocks noGrp="1"/>
          </p:cNvSpPr>
          <p:nvPr>
            <p:ph sz="half" idx="2"/>
          </p:nvPr>
        </p:nvSpPr>
        <p:spPr>
          <a:xfrm>
            <a:off x="5213445" y="1825625"/>
            <a:ext cx="2169994" cy="4351338"/>
          </a:xfrm>
          <a:ln w="44450">
            <a:solidFill>
              <a:schemeClr val="accent6">
                <a:lumMod val="75000"/>
              </a:schemeClr>
            </a:solidFill>
          </a:ln>
        </p:spPr>
        <p:txBody>
          <a:bodyPr/>
          <a:lstStyle/>
          <a:p>
            <a:r>
              <a:rPr lang="en-US" dirty="0" smtClean="0"/>
              <a:t>DOI?</a:t>
            </a:r>
          </a:p>
          <a:p>
            <a:r>
              <a:rPr lang="en-US" dirty="0" smtClean="0"/>
              <a:t>DOI!</a:t>
            </a:r>
          </a:p>
          <a:p>
            <a:r>
              <a:rPr lang="en-US" dirty="0" smtClean="0"/>
              <a:t>DOI! </a:t>
            </a:r>
            <a:r>
              <a:rPr lang="en-US" sz="1600" dirty="0" smtClean="0"/>
              <a:t>(</a:t>
            </a:r>
            <a:r>
              <a:rPr lang="en-US" sz="1600" dirty="0" err="1" smtClean="0"/>
              <a:t>Mmmh</a:t>
            </a:r>
            <a:r>
              <a:rPr lang="en-US" sz="1600" dirty="0" smtClean="0"/>
              <a:t>…)</a:t>
            </a:r>
            <a:endParaRPr lang="en-US" dirty="0" smtClean="0"/>
          </a:p>
          <a:p>
            <a:r>
              <a:rPr lang="en-US" dirty="0" smtClean="0"/>
              <a:t>No DOI</a:t>
            </a:r>
          </a:p>
          <a:p>
            <a:r>
              <a:rPr lang="en-US" dirty="0" smtClean="0"/>
              <a:t>DOI!</a:t>
            </a:r>
          </a:p>
          <a:p>
            <a:r>
              <a:rPr lang="en-US" dirty="0" smtClean="0"/>
              <a:t>DOI!</a:t>
            </a:r>
            <a:endParaRPr lang="en-US" dirty="0"/>
          </a:p>
        </p:txBody>
      </p:sp>
      <p:pic>
        <p:nvPicPr>
          <p:cNvPr id="5" name="Picture 4"/>
          <p:cNvPicPr>
            <a:picLocks noChangeAspect="1"/>
          </p:cNvPicPr>
          <p:nvPr/>
        </p:nvPicPr>
        <p:blipFill>
          <a:blip r:embed="rId2"/>
          <a:stretch>
            <a:fillRect/>
          </a:stretch>
        </p:blipFill>
        <p:spPr>
          <a:xfrm>
            <a:off x="8038531" y="1825625"/>
            <a:ext cx="3945150" cy="4375896"/>
          </a:xfrm>
          <a:prstGeom prst="rect">
            <a:avLst/>
          </a:prstGeom>
        </p:spPr>
      </p:pic>
      <p:sp>
        <p:nvSpPr>
          <p:cNvPr id="6" name="Right Arrow 5"/>
          <p:cNvSpPr/>
          <p:nvPr/>
        </p:nvSpPr>
        <p:spPr>
          <a:xfrm>
            <a:off x="7060123" y="3398156"/>
            <a:ext cx="1956816" cy="969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87904" y="6509982"/>
            <a:ext cx="1733266" cy="261610"/>
          </a:xfrm>
          <a:prstGeom prst="rect">
            <a:avLst/>
          </a:prstGeom>
          <a:noFill/>
        </p:spPr>
        <p:txBody>
          <a:bodyPr wrap="square" rtlCol="0">
            <a:spAutoFit/>
          </a:bodyPr>
          <a:lstStyle/>
          <a:p>
            <a:r>
              <a:rPr lang="en-US" sz="1100" dirty="0" smtClean="0"/>
              <a:t>Fake example!</a:t>
            </a:r>
            <a:endParaRPr lang="en-US" sz="1100" dirty="0"/>
          </a:p>
        </p:txBody>
      </p:sp>
    </p:spTree>
    <p:extLst>
      <p:ext uri="{BB962C8B-B14F-4D97-AF65-F5344CB8AC3E}">
        <p14:creationId xmlns:p14="http://schemas.microsoft.com/office/powerpoint/2010/main" val="12693718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what data citations should do!</a:t>
            </a:r>
            <a:endParaRPr lang="en-US" dirty="0"/>
          </a:p>
        </p:txBody>
      </p:sp>
      <p:sp>
        <p:nvSpPr>
          <p:cNvPr id="3" name="Content Placeholder 2"/>
          <p:cNvSpPr>
            <a:spLocks noGrp="1"/>
          </p:cNvSpPr>
          <p:nvPr>
            <p:ph sz="half" idx="1"/>
          </p:nvPr>
        </p:nvSpPr>
        <p:spPr/>
        <p:txBody>
          <a:bodyPr/>
          <a:lstStyle/>
          <a:p>
            <a:pPr marL="0" indent="0">
              <a:buNone/>
            </a:pPr>
            <a:r>
              <a:rPr lang="en-US" sz="2000" dirty="0" smtClean="0">
                <a:latin typeface="Courier New" panose="02070309020205020404" pitchFamily="49" charset="0"/>
                <a:cs typeface="Courier New" panose="02070309020205020404" pitchFamily="49" charset="0"/>
              </a:rPr>
              <a:t>Select * </a:t>
            </a:r>
          </a:p>
          <a:p>
            <a:pPr marL="0" indent="0">
              <a:buNone/>
            </a:pPr>
            <a:r>
              <a:rPr lang="en-US" sz="2000" dirty="0" smtClean="0">
                <a:latin typeface="Courier New" panose="02070309020205020404" pitchFamily="49" charset="0"/>
                <a:cs typeface="Courier New" panose="02070309020205020404" pitchFamily="49" charset="0"/>
              </a:rPr>
              <a:t>Where (</a:t>
            </a:r>
            <a:br>
              <a:rPr lang="en-US" sz="2000" dirty="0" smtClean="0">
                <a:latin typeface="Courier New" panose="02070309020205020404" pitchFamily="49" charset="0"/>
                <a:cs typeface="Courier New" panose="02070309020205020404" pitchFamily="49" charset="0"/>
              </a:rPr>
            </a:br>
            <a:r>
              <a:rPr lang="en-US" sz="2000" dirty="0" err="1" smtClean="0">
                <a:latin typeface="Courier New" panose="02070309020205020404" pitchFamily="49" charset="0"/>
                <a:cs typeface="Courier New" panose="02070309020205020404" pitchFamily="49" charset="0"/>
              </a:rPr>
              <a:t>C.Relation</a:t>
            </a:r>
            <a:r>
              <a:rPr lang="en-US" sz="2000" dirty="0" smtClean="0">
                <a:latin typeface="Courier New" panose="02070309020205020404" pitchFamily="49" charset="0"/>
                <a:cs typeface="Courier New" panose="02070309020205020404" pitchFamily="49" charset="0"/>
              </a:rPr>
              <a:t> = “</a:t>
            </a:r>
            <a:r>
              <a:rPr lang="en-US" sz="2000" dirty="0" err="1" smtClean="0">
                <a:latin typeface="Courier New" panose="02070309020205020404" pitchFamily="49" charset="0"/>
                <a:cs typeface="Courier New" panose="02070309020205020404" pitchFamily="49" charset="0"/>
              </a:rPr>
              <a:t>isSupplementedBy</a:t>
            </a:r>
            <a:r>
              <a:rPr lang="en-US" sz="2000" dirty="0" smtClean="0">
                <a:latin typeface="Courier New" panose="02070309020205020404" pitchFamily="49" charset="0"/>
                <a:cs typeface="Courier New" panose="02070309020205020404" pitchFamily="49" charset="0"/>
              </a:rPr>
              <a:t>”,</a:t>
            </a:r>
          </a:p>
          <a:p>
            <a:pPr marL="0" indent="0">
              <a:buNone/>
            </a:pPr>
            <a:r>
              <a:rPr lang="en-US" sz="2000" dirty="0" err="1" smtClean="0">
                <a:latin typeface="Courier New" panose="02070309020205020404" pitchFamily="49" charset="0"/>
                <a:cs typeface="Courier New" panose="02070309020205020404" pitchFamily="49" charset="0"/>
              </a:rPr>
              <a:t>C.RelationID</a:t>
            </a:r>
            <a:r>
              <a:rPr lang="en-US" sz="2000" dirty="0" smtClean="0">
                <a:latin typeface="Courier New" panose="02070309020205020404" pitchFamily="49" charset="0"/>
                <a:cs typeface="Courier New" panose="02070309020205020404" pitchFamily="49" charset="0"/>
              </a:rPr>
              <a:t> = D.DOI,</a:t>
            </a:r>
          </a:p>
          <a:p>
            <a:pPr marL="0" indent="0">
              <a:buNone/>
            </a:pPr>
            <a:r>
              <a:rPr lang="en-US" sz="2000" dirty="0" err="1" smtClean="0">
                <a:latin typeface="Courier New" panose="02070309020205020404" pitchFamily="49" charset="0"/>
                <a:cs typeface="Courier New" panose="02070309020205020404" pitchFamily="49" charset="0"/>
              </a:rPr>
              <a:t>C.Journal</a:t>
            </a:r>
            <a:r>
              <a:rPr lang="en-US" sz="2000" dirty="0" smtClean="0">
                <a:latin typeface="Courier New" panose="02070309020205020404" pitchFamily="49" charset="0"/>
                <a:cs typeface="Courier New" panose="02070309020205020404" pitchFamily="49" charset="0"/>
              </a:rPr>
              <a:t> = “AER” )  </a:t>
            </a:r>
          </a:p>
          <a:p>
            <a:pPr marL="0" indent="0">
              <a:buNone/>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CrossRef</a:t>
            </a:r>
            <a:r>
              <a:rPr lang="en-US" sz="2000" dirty="0">
                <a:latin typeface="Courier New" panose="02070309020205020404" pitchFamily="49" charset="0"/>
                <a:cs typeface="Courier New" panose="02070309020205020404" pitchFamily="49" charset="0"/>
              </a:rPr>
              <a:t>  as C</a:t>
            </a:r>
            <a:r>
              <a:rPr lang="en-US" sz="2000" dirty="0" smtClean="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DataCite</a:t>
            </a:r>
            <a:r>
              <a:rPr lang="en-US" sz="2000" dirty="0" smtClean="0">
                <a:latin typeface="Courier New" panose="02070309020205020404" pitchFamily="49" charset="0"/>
                <a:cs typeface="Courier New" panose="02070309020205020404" pitchFamily="49" charset="0"/>
              </a:rPr>
              <a:t> as D,</a:t>
            </a:r>
          </a:p>
          <a:p>
            <a:pPr marL="0" indent="0">
              <a:buNone/>
            </a:pPr>
            <a:r>
              <a:rPr lang="en-US" sz="2000" dirty="0" smtClean="0">
                <a:latin typeface="Courier New" panose="02070309020205020404" pitchFamily="49" charset="0"/>
                <a:cs typeface="Courier New" panose="02070309020205020404" pitchFamily="49" charset="0"/>
              </a:rPr>
              <a:t>Order by C.DOI</a:t>
            </a:r>
            <a:endParaRPr lang="en-US" sz="2000" dirty="0">
              <a:latin typeface="Courier New" panose="02070309020205020404" pitchFamily="49" charset="0"/>
              <a:cs typeface="Courier New" panose="02070309020205020404" pitchFamily="49" charset="0"/>
            </a:endParaRPr>
          </a:p>
          <a:p>
            <a:pPr marL="0" indent="0">
              <a:buNone/>
            </a:pPr>
            <a:endParaRPr lang="en-US" dirty="0"/>
          </a:p>
        </p:txBody>
      </p:sp>
      <p:sp>
        <p:nvSpPr>
          <p:cNvPr id="4" name="Content Placeholder 3"/>
          <p:cNvSpPr>
            <a:spLocks noGrp="1"/>
          </p:cNvSpPr>
          <p:nvPr>
            <p:ph sz="half" idx="2"/>
          </p:nvPr>
        </p:nvSpPr>
        <p:spPr>
          <a:solidFill>
            <a:schemeClr val="bg1"/>
          </a:solidFill>
          <a:ln>
            <a:solidFill>
              <a:schemeClr val="accent1">
                <a:shade val="50000"/>
              </a:schemeClr>
            </a:solidFill>
          </a:ln>
          <a:effectLst>
            <a:outerShdw blurRad="50800" dist="152400" dir="2700000" algn="tl" rotWithShape="0">
              <a:prstClr val="black">
                <a:alpha val="40000"/>
              </a:prstClr>
            </a:outerShdw>
          </a:effectLst>
        </p:spPr>
        <p:txBody>
          <a:bodyPr/>
          <a:lstStyle/>
          <a:p>
            <a:pPr marL="0" indent="0">
              <a:buNone/>
            </a:pPr>
            <a:r>
              <a:rPr lang="en-US" dirty="0" smtClean="0"/>
              <a:t>Supplements for AER:</a:t>
            </a:r>
          </a:p>
          <a:p>
            <a:r>
              <a:rPr lang="en-US" dirty="0" smtClean="0"/>
              <a:t>Dataset A (for Article 1)</a:t>
            </a:r>
          </a:p>
          <a:p>
            <a:r>
              <a:rPr lang="en-US" dirty="0" smtClean="0"/>
              <a:t>Code C (for Article 1)</a:t>
            </a:r>
          </a:p>
          <a:p>
            <a:r>
              <a:rPr lang="en-US" dirty="0" smtClean="0"/>
              <a:t>Private data (for Article 2)</a:t>
            </a:r>
          </a:p>
          <a:p>
            <a:r>
              <a:rPr lang="en-US" dirty="0" smtClean="0"/>
              <a:t>German data (for Article 2, 5 ,7)</a:t>
            </a:r>
          </a:p>
          <a:p>
            <a:r>
              <a:rPr lang="en-US" dirty="0" smtClean="0"/>
              <a:t>…</a:t>
            </a:r>
            <a:endParaRPr lang="en-US" dirty="0"/>
          </a:p>
        </p:txBody>
      </p:sp>
      <p:sp>
        <p:nvSpPr>
          <p:cNvPr id="5" name="Right Arrow 4"/>
          <p:cNvSpPr/>
          <p:nvPr/>
        </p:nvSpPr>
        <p:spPr>
          <a:xfrm>
            <a:off x="5195247" y="3125337"/>
            <a:ext cx="900753" cy="982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3937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standard data citations don’t</a:t>
            </a:r>
            <a:endParaRPr lang="en-US" dirty="0"/>
          </a:p>
        </p:txBody>
      </p:sp>
      <p:sp>
        <p:nvSpPr>
          <p:cNvPr id="3" name="Content Placeholder 2"/>
          <p:cNvSpPr>
            <a:spLocks noGrp="1"/>
          </p:cNvSpPr>
          <p:nvPr>
            <p:ph sz="half" idx="1"/>
          </p:nvPr>
        </p:nvSpPr>
        <p:spPr/>
        <p:txBody>
          <a:bodyPr/>
          <a:lstStyle/>
          <a:p>
            <a:r>
              <a:rPr lang="en-US" dirty="0" smtClean="0"/>
              <a:t>Citation link is not supplement link</a:t>
            </a:r>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9608528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normAutofit/>
          </a:bodyPr>
          <a:lstStyle/>
          <a:p>
            <a:r>
              <a:rPr lang="en-US" dirty="0" smtClean="0"/>
              <a:t>Importance of tiered access</a:t>
            </a:r>
          </a:p>
          <a:p>
            <a:pPr lvl="1"/>
            <a:r>
              <a:rPr lang="en-US" dirty="0" smtClean="0"/>
              <a:t>Recognition that not all data can be made “public”</a:t>
            </a:r>
          </a:p>
          <a:p>
            <a:pPr lvl="1"/>
            <a:r>
              <a:rPr lang="en-US" dirty="0" smtClean="0"/>
              <a:t>How to better handle access requests</a:t>
            </a:r>
          </a:p>
          <a:p>
            <a:r>
              <a:rPr lang="en-US" dirty="0" smtClean="0"/>
              <a:t>Support for private datasets</a:t>
            </a:r>
          </a:p>
          <a:p>
            <a:pPr lvl="1"/>
            <a:r>
              <a:rPr lang="en-US" dirty="0" smtClean="0"/>
              <a:t>Importance of non-academic data providers (commercial, ad-hoc)</a:t>
            </a:r>
          </a:p>
          <a:p>
            <a:pPr lvl="1"/>
            <a:r>
              <a:rPr lang="en-US" dirty="0" smtClean="0"/>
              <a:t>Importance of university data retention policies and infrastructure</a:t>
            </a:r>
          </a:p>
        </p:txBody>
      </p:sp>
      <p:sp>
        <p:nvSpPr>
          <p:cNvPr id="10" name="Rectangle 9"/>
          <p:cNvSpPr/>
          <p:nvPr/>
        </p:nvSpPr>
        <p:spPr>
          <a:xfrm>
            <a:off x="838200" y="3737066"/>
            <a:ext cx="5702300" cy="272414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half" idx="2"/>
          </p:nvPr>
        </p:nvSpPr>
        <p:spPr/>
        <p:txBody>
          <a:bodyPr anchor="t">
            <a:normAutofit/>
          </a:bodyPr>
          <a:lstStyle/>
          <a:p>
            <a:r>
              <a:rPr lang="en-US" dirty="0" smtClean="0"/>
              <a:t>Meta-repositories</a:t>
            </a:r>
          </a:p>
          <a:p>
            <a:pPr lvl="1"/>
            <a:r>
              <a:rPr lang="en-US" dirty="0" smtClean="0"/>
              <a:t>Or: how to see all deposits that relate to a journal’s articles</a:t>
            </a:r>
          </a:p>
          <a:p>
            <a:r>
              <a:rPr lang="en-US" dirty="0" smtClean="0"/>
              <a:t>APIs:</a:t>
            </a:r>
          </a:p>
          <a:p>
            <a:pPr lvl="1"/>
            <a:r>
              <a:rPr lang="en-US" dirty="0" smtClean="0"/>
              <a:t>Better information about deposits</a:t>
            </a:r>
          </a:p>
          <a:p>
            <a:pPr lvl="1"/>
            <a:r>
              <a:rPr lang="en-US" dirty="0" smtClean="0"/>
              <a:t>Easier computational integration</a:t>
            </a:r>
          </a:p>
        </p:txBody>
      </p:sp>
      <p:sp>
        <p:nvSpPr>
          <p:cNvPr id="4" name="Title 3"/>
          <p:cNvSpPr>
            <a:spLocks noGrp="1"/>
          </p:cNvSpPr>
          <p:nvPr>
            <p:ph type="title"/>
          </p:nvPr>
        </p:nvSpPr>
        <p:spPr/>
        <p:txBody>
          <a:bodyPr/>
          <a:lstStyle/>
          <a:p>
            <a:r>
              <a:rPr lang="en-US" dirty="0" smtClean="0"/>
              <a:t>Themes</a:t>
            </a:r>
            <a:endParaRPr lang="en-US" dirty="0"/>
          </a:p>
        </p:txBody>
      </p:sp>
      <p:sp>
        <p:nvSpPr>
          <p:cNvPr id="3" name="Rectangle 2"/>
          <p:cNvSpPr/>
          <p:nvPr/>
        </p:nvSpPr>
        <p:spPr>
          <a:xfrm>
            <a:off x="6057900" y="3078999"/>
            <a:ext cx="5702300" cy="1549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2450" y="1524000"/>
            <a:ext cx="5702300" cy="21875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019800" y="1716181"/>
            <a:ext cx="5778500" cy="1549400"/>
          </a:xfrm>
          <a:prstGeom prst="rect">
            <a:avLst/>
          </a:prstGeom>
          <a:noFill/>
          <a:ln w="127000">
            <a:solidFill>
              <a:srgbClr val="B31A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499" y="1288896"/>
            <a:ext cx="5599468" cy="542479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solidFill>
                  <a:schemeClr val="tx1"/>
                </a:solidFill>
              </a:rPr>
              <a:t>Journals need to code (and report) richer relations</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Repositories need to display dynamic relations (reward good journal reporting behavior)</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Authors may need to contribute to linking</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Non-repository data providers need to create DOIs, support data citations</a:t>
            </a:r>
            <a:endParaRPr lang="en-US" dirty="0">
              <a:solidFill>
                <a:schemeClr val="tx1"/>
              </a:solidFill>
            </a:endParaRPr>
          </a:p>
        </p:txBody>
      </p:sp>
    </p:spTree>
    <p:extLst>
      <p:ext uri="{BB962C8B-B14F-4D97-AF65-F5344CB8AC3E}">
        <p14:creationId xmlns:p14="http://schemas.microsoft.com/office/powerpoint/2010/main" val="19833222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The role for  </a:t>
            </a:r>
            <a:r>
              <a:rPr lang="en-US" sz="8800" dirty="0">
                <a:solidFill>
                  <a:schemeClr val="bg1"/>
                </a:solidFill>
              </a:rPr>
              <a:t>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292350" y="542925"/>
            <a:ext cx="6565900" cy="638175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Access: By whom?</a:t>
            </a:r>
            <a:endParaRPr lang="en-US" dirty="0"/>
          </a:p>
        </p:txBody>
      </p:sp>
      <p:sp>
        <p:nvSpPr>
          <p:cNvPr id="4" name="Oval 3"/>
          <p:cNvSpPr/>
          <p:nvPr/>
        </p:nvSpPr>
        <p:spPr>
          <a:xfrm>
            <a:off x="5384800" y="3314700"/>
            <a:ext cx="381000"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918200" y="2921000"/>
            <a:ext cx="2311400" cy="369332"/>
          </a:xfrm>
          <a:prstGeom prst="rect">
            <a:avLst/>
          </a:prstGeom>
          <a:noFill/>
        </p:spPr>
        <p:txBody>
          <a:bodyPr wrap="square" rtlCol="0">
            <a:spAutoFit/>
          </a:bodyPr>
          <a:lstStyle/>
          <a:p>
            <a:r>
              <a:rPr lang="en-US" dirty="0" smtClean="0"/>
              <a:t>Researcher</a:t>
            </a:r>
            <a:endParaRPr lang="en-US" dirty="0"/>
          </a:p>
        </p:txBody>
      </p:sp>
      <p:sp>
        <p:nvSpPr>
          <p:cNvPr id="5" name="TextBox 4"/>
          <p:cNvSpPr txBox="1"/>
          <p:nvPr/>
        </p:nvSpPr>
        <p:spPr>
          <a:xfrm>
            <a:off x="8115300" y="2033866"/>
            <a:ext cx="2654300" cy="707886"/>
          </a:xfrm>
          <a:prstGeom prst="rect">
            <a:avLst/>
          </a:prstGeom>
          <a:noFill/>
        </p:spPr>
        <p:txBody>
          <a:bodyPr wrap="square" rtlCol="0">
            <a:spAutoFit/>
          </a:bodyPr>
          <a:lstStyle/>
          <a:p>
            <a:r>
              <a:rPr lang="en-US" sz="4000" b="1" i="1" dirty="0" smtClean="0"/>
              <a:t>Academia?</a:t>
            </a:r>
            <a:endParaRPr lang="en-US" sz="4000" b="1" i="1" dirty="0"/>
          </a:p>
        </p:txBody>
      </p:sp>
      <p:pic>
        <p:nvPicPr>
          <p:cNvPr id="7" name="Picture 6"/>
          <p:cNvPicPr>
            <a:picLocks noChangeAspect="1"/>
          </p:cNvPicPr>
          <p:nvPr/>
        </p:nvPicPr>
        <p:blipFill>
          <a:blip r:embed="rId2"/>
          <a:stretch>
            <a:fillRect/>
          </a:stretch>
        </p:blipFill>
        <p:spPr>
          <a:xfrm>
            <a:off x="8350250" y="1213201"/>
            <a:ext cx="1016000" cy="746606"/>
          </a:xfrm>
          <a:prstGeom prst="rect">
            <a:avLst/>
          </a:prstGeom>
        </p:spPr>
      </p:pic>
    </p:spTree>
    <p:extLst>
      <p:ext uri="{BB962C8B-B14F-4D97-AF65-F5344CB8AC3E}">
        <p14:creationId xmlns:p14="http://schemas.microsoft.com/office/powerpoint/2010/main" val="4094621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482850" y="695324"/>
            <a:ext cx="6565900" cy="638175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Access: By whom?</a:t>
            </a:r>
            <a:endParaRPr lang="en-US" dirty="0"/>
          </a:p>
        </p:txBody>
      </p:sp>
      <p:sp>
        <p:nvSpPr>
          <p:cNvPr id="8" name="Oval 7"/>
          <p:cNvSpPr/>
          <p:nvPr/>
        </p:nvSpPr>
        <p:spPr>
          <a:xfrm>
            <a:off x="3866515" y="1690688"/>
            <a:ext cx="3917950" cy="39528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384800" y="3314700"/>
            <a:ext cx="381000"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918200" y="2921000"/>
            <a:ext cx="2311400" cy="369332"/>
          </a:xfrm>
          <a:prstGeom prst="rect">
            <a:avLst/>
          </a:prstGeom>
          <a:noFill/>
        </p:spPr>
        <p:txBody>
          <a:bodyPr wrap="square" rtlCol="0">
            <a:spAutoFit/>
          </a:bodyPr>
          <a:lstStyle/>
          <a:p>
            <a:r>
              <a:rPr lang="en-US" dirty="0" smtClean="0"/>
              <a:t>Researcher</a:t>
            </a:r>
            <a:endParaRPr lang="en-US" dirty="0"/>
          </a:p>
        </p:txBody>
      </p:sp>
      <p:sp>
        <p:nvSpPr>
          <p:cNvPr id="5" name="TextBox 4"/>
          <p:cNvSpPr txBox="1"/>
          <p:nvPr/>
        </p:nvSpPr>
        <p:spPr>
          <a:xfrm>
            <a:off x="5662930" y="4375160"/>
            <a:ext cx="3505200" cy="1323439"/>
          </a:xfrm>
          <a:prstGeom prst="rect">
            <a:avLst/>
          </a:prstGeom>
          <a:noFill/>
        </p:spPr>
        <p:txBody>
          <a:bodyPr wrap="square" rtlCol="0">
            <a:spAutoFit/>
          </a:bodyPr>
          <a:lstStyle/>
          <a:p>
            <a:r>
              <a:rPr lang="en-US" sz="4000" b="1" i="1" dirty="0" smtClean="0"/>
              <a:t>Research Community?</a:t>
            </a:r>
            <a:endParaRPr lang="en-US" sz="4000" b="1" i="1" dirty="0"/>
          </a:p>
        </p:txBody>
      </p:sp>
    </p:spTree>
    <p:extLst>
      <p:ext uri="{BB962C8B-B14F-4D97-AF65-F5344CB8AC3E}">
        <p14:creationId xmlns:p14="http://schemas.microsoft.com/office/powerpoint/2010/main" val="19721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482850" y="695324"/>
            <a:ext cx="6565900" cy="638175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Access: By whom?</a:t>
            </a:r>
            <a:endParaRPr lang="en-US" dirty="0"/>
          </a:p>
        </p:txBody>
      </p:sp>
      <p:sp>
        <p:nvSpPr>
          <p:cNvPr id="8" name="Oval 7"/>
          <p:cNvSpPr/>
          <p:nvPr/>
        </p:nvSpPr>
        <p:spPr>
          <a:xfrm>
            <a:off x="3866515" y="1690688"/>
            <a:ext cx="3917950" cy="39528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384800" y="3314700"/>
            <a:ext cx="381000"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918200" y="2921000"/>
            <a:ext cx="2311400" cy="369332"/>
          </a:xfrm>
          <a:prstGeom prst="rect">
            <a:avLst/>
          </a:prstGeom>
          <a:noFill/>
        </p:spPr>
        <p:txBody>
          <a:bodyPr wrap="square" rtlCol="0">
            <a:spAutoFit/>
          </a:bodyPr>
          <a:lstStyle/>
          <a:p>
            <a:r>
              <a:rPr lang="en-US" dirty="0" smtClean="0"/>
              <a:t>Researcher</a:t>
            </a:r>
            <a:endParaRPr lang="en-US" dirty="0"/>
          </a:p>
        </p:txBody>
      </p:sp>
      <p:sp>
        <p:nvSpPr>
          <p:cNvPr id="9" name="Oval 8"/>
          <p:cNvSpPr/>
          <p:nvPr/>
        </p:nvSpPr>
        <p:spPr>
          <a:xfrm>
            <a:off x="4813300" y="2641739"/>
            <a:ext cx="2209800" cy="2050772"/>
          </a:xfrm>
          <a:prstGeom prst="ellipse">
            <a:avLst/>
          </a:prstGeom>
          <a:solidFill>
            <a:schemeClr val="accent1">
              <a:lumMod val="7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662930" y="4375160"/>
            <a:ext cx="3505200" cy="1938992"/>
          </a:xfrm>
          <a:prstGeom prst="rect">
            <a:avLst/>
          </a:prstGeom>
          <a:noFill/>
        </p:spPr>
        <p:txBody>
          <a:bodyPr wrap="square" rtlCol="0">
            <a:spAutoFit/>
          </a:bodyPr>
          <a:lstStyle/>
          <a:p>
            <a:r>
              <a:rPr lang="en-US" sz="4000" b="1" i="1" dirty="0" smtClean="0"/>
              <a:t>Small</a:t>
            </a:r>
          </a:p>
          <a:p>
            <a:r>
              <a:rPr lang="en-US" sz="4000" b="1" i="1" dirty="0" smtClean="0"/>
              <a:t>Research Community?</a:t>
            </a:r>
            <a:endParaRPr lang="en-US" sz="4000" b="1" i="1" dirty="0"/>
          </a:p>
        </p:txBody>
      </p:sp>
    </p:spTree>
    <p:extLst>
      <p:ext uri="{BB962C8B-B14F-4D97-AF65-F5344CB8AC3E}">
        <p14:creationId xmlns:p14="http://schemas.microsoft.com/office/powerpoint/2010/main" val="183301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Themes</a:t>
            </a:r>
            <a:endParaRPr lang="en-US" dirty="0"/>
          </a:p>
        </p:txBody>
      </p:sp>
      <p:sp>
        <p:nvSpPr>
          <p:cNvPr id="6" name="Content Placeholder 5"/>
          <p:cNvSpPr>
            <a:spLocks noGrp="1"/>
          </p:cNvSpPr>
          <p:nvPr>
            <p:ph sz="half" idx="1"/>
          </p:nvPr>
        </p:nvSpPr>
        <p:spPr/>
        <p:txBody>
          <a:bodyPr>
            <a:normAutofit/>
          </a:bodyPr>
          <a:lstStyle/>
          <a:p>
            <a:r>
              <a:rPr lang="en-US" dirty="0" smtClean="0"/>
              <a:t>Importance of tiered access</a:t>
            </a:r>
          </a:p>
          <a:p>
            <a:pPr lvl="1"/>
            <a:r>
              <a:rPr lang="en-US" dirty="0" smtClean="0"/>
              <a:t>Recognition that not all data can be made “public”</a:t>
            </a:r>
          </a:p>
          <a:p>
            <a:pPr lvl="1"/>
            <a:r>
              <a:rPr lang="en-US" dirty="0" smtClean="0"/>
              <a:t>How to better handle access requests</a:t>
            </a:r>
          </a:p>
          <a:p>
            <a:r>
              <a:rPr lang="en-US" dirty="0" smtClean="0"/>
              <a:t>Support for private datasets</a:t>
            </a:r>
          </a:p>
          <a:p>
            <a:pPr lvl="1"/>
            <a:r>
              <a:rPr lang="en-US" dirty="0" smtClean="0"/>
              <a:t>Importance of non-academic data providers (commercial, ad-hoc)</a:t>
            </a:r>
          </a:p>
          <a:p>
            <a:pPr lvl="1"/>
            <a:r>
              <a:rPr lang="en-US" dirty="0" smtClean="0"/>
              <a:t>Importance of university data retention policies and infrastructure</a:t>
            </a:r>
          </a:p>
        </p:txBody>
      </p:sp>
      <p:sp>
        <p:nvSpPr>
          <p:cNvPr id="7" name="Content Placeholder 6"/>
          <p:cNvSpPr>
            <a:spLocks noGrp="1"/>
          </p:cNvSpPr>
          <p:nvPr>
            <p:ph sz="half" idx="2"/>
          </p:nvPr>
        </p:nvSpPr>
        <p:spPr/>
        <p:txBody>
          <a:bodyPr anchor="t">
            <a:normAutofit/>
          </a:bodyPr>
          <a:lstStyle/>
          <a:p>
            <a:r>
              <a:rPr lang="en-US" dirty="0" smtClean="0"/>
              <a:t>Meta-repositories</a:t>
            </a:r>
          </a:p>
          <a:p>
            <a:pPr lvl="1"/>
            <a:r>
              <a:rPr lang="en-US" dirty="0" smtClean="0"/>
              <a:t>Or: how to see all deposits that relate to a journal’s articles</a:t>
            </a:r>
          </a:p>
          <a:p>
            <a:r>
              <a:rPr lang="en-US" dirty="0" smtClean="0"/>
              <a:t>APIs:</a:t>
            </a:r>
          </a:p>
          <a:p>
            <a:pPr lvl="1"/>
            <a:r>
              <a:rPr lang="en-US" dirty="0" smtClean="0"/>
              <a:t>Better information about deposits</a:t>
            </a:r>
          </a:p>
          <a:p>
            <a:pPr lvl="1"/>
            <a:r>
              <a:rPr lang="en-US" dirty="0" smtClean="0"/>
              <a:t>Easier computational integration</a:t>
            </a:r>
          </a:p>
        </p:txBody>
      </p:sp>
    </p:spTree>
    <p:extLst>
      <p:ext uri="{BB962C8B-B14F-4D97-AF65-F5344CB8AC3E}">
        <p14:creationId xmlns:p14="http://schemas.microsoft.com/office/powerpoint/2010/main" val="19400770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2" name="Text Placeholder 1"/>
          <p:cNvSpPr>
            <a:spLocks noGrp="1"/>
          </p:cNvSpPr>
          <p:nvPr>
            <p:ph type="body" idx="1"/>
          </p:nvPr>
        </p:nvSpPr>
        <p:spPr/>
        <p:txBody>
          <a:bodyPr/>
          <a:lstStyle/>
          <a:p>
            <a:endParaRPr lang="en-US"/>
          </a:p>
        </p:txBody>
      </p:sp>
      <p:sp>
        <p:nvSpPr>
          <p:cNvPr id="5" name="Content Placeholder 4"/>
          <p:cNvSpPr>
            <a:spLocks noGrp="1"/>
          </p:cNvSpPr>
          <p:nvPr>
            <p:ph sz="half" idx="2"/>
          </p:nvPr>
        </p:nvSpPr>
        <p:spPr/>
        <p:txBody>
          <a:bodyPr>
            <a:normAutofit fontScale="700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3" name="Text Placeholder 2"/>
          <p:cNvSpPr>
            <a:spLocks noGrp="1"/>
          </p:cNvSpPr>
          <p:nvPr>
            <p:ph type="body" sz="quarter" idx="3"/>
          </p:nvPr>
        </p:nvSpPr>
        <p:spPr/>
        <p:txBody>
          <a:bodyPr/>
          <a:lstStyle/>
          <a:p>
            <a:endParaRPr lang="en-US" dirty="0"/>
          </a:p>
        </p:txBody>
      </p:sp>
      <p:pic>
        <p:nvPicPr>
          <p:cNvPr id="7" name="Content Placeholder 6"/>
          <p:cNvPicPr>
            <a:picLocks noGrp="1" noChangeAspect="1"/>
          </p:cNvPicPr>
          <p:nvPr>
            <p:ph sz="quarter" idx="4"/>
          </p:nvPr>
        </p:nvPicPr>
        <p:blipFill>
          <a:blip r:embed="rId3"/>
          <a:stretch>
            <a:fillRect/>
          </a:stretch>
        </p:blipFill>
        <p:spPr>
          <a:xfrm>
            <a:off x="7146964" y="2505075"/>
            <a:ext cx="3233660" cy="3684588"/>
          </a:xfrm>
          <a:prstGeom prst="rect">
            <a:avLst/>
          </a:prstGeom>
        </p:spPr>
      </p:pic>
      <p:pic>
        <p:nvPicPr>
          <p:cNvPr id="8" name="Picture 7"/>
          <p:cNvPicPr>
            <a:picLocks noChangeAspect="1"/>
          </p:cNvPicPr>
          <p:nvPr/>
        </p:nvPicPr>
        <p:blipFill>
          <a:blip r:embed="rId4"/>
          <a:stretch>
            <a:fillRect/>
          </a:stretch>
        </p:blipFill>
        <p:spPr>
          <a:xfrm>
            <a:off x="7480401" y="1476001"/>
            <a:ext cx="2588934" cy="1029074"/>
          </a:xfrm>
          <a:prstGeom prst="rect">
            <a:avLst/>
          </a:prstGeom>
        </p:spPr>
      </p:pic>
    </p:spTree>
    <p:extLst>
      <p:ext uri="{BB962C8B-B14F-4D97-AF65-F5344CB8AC3E}">
        <p14:creationId xmlns:p14="http://schemas.microsoft.com/office/powerpoint/2010/main" val="14995769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a:xfrm>
            <a:off x="838200" y="1825625"/>
            <a:ext cx="3657600" cy="4351338"/>
          </a:xfrm>
        </p:spPr>
        <p:txBody>
          <a:bodyPr>
            <a:normAutofit/>
          </a:bodyPr>
          <a:lstStyle/>
          <a:p>
            <a:pPr marL="0" indent="0">
              <a:buNone/>
            </a:pPr>
            <a:r>
              <a:rPr lang="en-US" dirty="0"/>
              <a:t>Between July 16, 2019, and </a:t>
            </a:r>
            <a:r>
              <a:rPr lang="en-US" dirty="0" smtClean="0"/>
              <a:t>yesterday, </a:t>
            </a:r>
            <a:r>
              <a:rPr lang="en-US" dirty="0"/>
              <a:t>the AEA Data Editor team conducted </a:t>
            </a:r>
          </a:p>
          <a:p>
            <a:r>
              <a:rPr lang="en-US" sz="3600" b="1" dirty="0" smtClean="0">
                <a:solidFill>
                  <a:schemeClr val="accent6">
                    <a:lumMod val="75000"/>
                  </a:schemeClr>
                </a:solidFill>
              </a:rPr>
              <a:t>~1156 </a:t>
            </a:r>
            <a:r>
              <a:rPr lang="en-US" sz="3600" b="1" dirty="0">
                <a:solidFill>
                  <a:schemeClr val="accent6">
                    <a:lumMod val="75000"/>
                  </a:schemeClr>
                </a:solidFill>
              </a:rPr>
              <a:t>assessments </a:t>
            </a:r>
          </a:p>
          <a:p>
            <a:r>
              <a:rPr lang="en-US" dirty="0" smtClean="0"/>
              <a:t>for ~</a:t>
            </a:r>
            <a:r>
              <a:rPr lang="en-US" sz="3600" b="1" dirty="0" smtClean="0">
                <a:solidFill>
                  <a:schemeClr val="accent2">
                    <a:lumMod val="75000"/>
                  </a:schemeClr>
                </a:solidFill>
              </a:rPr>
              <a:t>675 manuscripts</a:t>
            </a:r>
            <a:endParaRPr lang="en-US" dirty="0"/>
          </a:p>
        </p:txBody>
      </p:sp>
      <p:pic>
        <p:nvPicPr>
          <p:cNvPr id="5" name="Content Placeholder 9"/>
          <p:cNvPicPr>
            <a:picLocks noChangeAspect="1"/>
          </p:cNvPicPr>
          <p:nvPr/>
        </p:nvPicPr>
        <p:blipFill>
          <a:blip r:embed="rId2"/>
          <a:stretch>
            <a:fillRect/>
          </a:stretch>
        </p:blipFill>
        <p:spPr>
          <a:xfrm>
            <a:off x="5943599" y="1576388"/>
            <a:ext cx="5853401" cy="4176712"/>
          </a:xfrm>
          <a:prstGeom prst="rect">
            <a:avLst/>
          </a:prstGeom>
        </p:spPr>
      </p:pic>
      <p:sp>
        <p:nvSpPr>
          <p:cNvPr id="3" name="Content Placeholder 2"/>
          <p:cNvSpPr>
            <a:spLocks noGrp="1"/>
          </p:cNvSpPr>
          <p:nvPr>
            <p:ph sz="half" idx="2"/>
          </p:nvPr>
        </p:nvSpPr>
        <p:spPr>
          <a:xfrm>
            <a:off x="4724400" y="1847850"/>
            <a:ext cx="3289300" cy="4019550"/>
          </a:xfrm>
          <a:solidFill>
            <a:schemeClr val="bg1">
              <a:alpha val="63000"/>
            </a:schemeClr>
          </a:solidFill>
        </p:spPr>
        <p:txBody>
          <a:bodyPr>
            <a:normAutofit/>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a:p>
            <a:endParaRPr lang="en-US" dirty="0"/>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1623</TotalTime>
  <Words>1611</Words>
  <Application>Microsoft Office PowerPoint</Application>
  <PresentationFormat>Widescreen</PresentationFormat>
  <Paragraphs>337</Paragraphs>
  <Slides>42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Courier New</vt:lpstr>
      <vt:lpstr>Office Theme</vt:lpstr>
      <vt:lpstr>Data Provenance in the Research Lifecycle: Report from the Trenches + some thoughts on reproducibility when data are not publishable</vt:lpstr>
      <vt:lpstr>Access: By whom?</vt:lpstr>
      <vt:lpstr>Access: By whom?</vt:lpstr>
      <vt:lpstr>Access: By whom?</vt:lpstr>
      <vt:lpstr>Access: By whom?</vt:lpstr>
      <vt:lpstr>Access: By whom?</vt:lpstr>
      <vt:lpstr>Themes</vt:lpstr>
      <vt:lpstr>Current efforts at the AEA</vt:lpstr>
      <vt:lpstr>Stats on reproduced articles</vt:lpstr>
      <vt:lpstr>Themes</vt:lpstr>
      <vt:lpstr>AEA Data &amp; Code Availability Policy (2019)</vt:lpstr>
      <vt:lpstr>AEA Pre-Publication Verification</vt:lpstr>
      <vt:lpstr>PowerPoint Presentation</vt:lpstr>
      <vt:lpstr>Restricted-access data</vt:lpstr>
      <vt:lpstr>We work with 3rd parties</vt:lpstr>
      <vt:lpstr>Themes</vt:lpstr>
      <vt:lpstr>Themes</vt:lpstr>
      <vt:lpstr>Non-repository institution: German Restricted-access</vt:lpstr>
      <vt:lpstr>Citing restricted-access data</vt:lpstr>
      <vt:lpstr>A role for institutions?</vt:lpstr>
      <vt:lpstr>How did you get the data in first place?</vt:lpstr>
      <vt:lpstr>You must have described the data</vt:lpstr>
      <vt:lpstr>A role for institutions?</vt:lpstr>
      <vt:lpstr>(Semi-)Academic data publishers</vt:lpstr>
      <vt:lpstr>(Semi-)Academic data publishers</vt:lpstr>
      <vt:lpstr>(Semi-)Academic data publishers</vt:lpstr>
      <vt:lpstr>(Semi-)Academic data publishers</vt:lpstr>
      <vt:lpstr>Themes</vt:lpstr>
      <vt:lpstr>Themes</vt:lpstr>
      <vt:lpstr>API integration</vt:lpstr>
      <vt:lpstr>API integration</vt:lpstr>
      <vt:lpstr>Themes</vt:lpstr>
      <vt:lpstr>Themes</vt:lpstr>
      <vt:lpstr>Themes</vt:lpstr>
      <vt:lpstr>Dispersed </vt:lpstr>
      <vt:lpstr>This is what data citations should do!</vt:lpstr>
      <vt:lpstr>But standard data citations don’t</vt:lpstr>
      <vt:lpstr>Themes</vt:lpstr>
      <vt:lpstr>PowerPoint Presentation</vt:lpstr>
      <vt:lpstr>Goal: Transportability</vt:lpstr>
      <vt:lpstr>Social science “guild”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99</cp:revision>
  <dcterms:created xsi:type="dcterms:W3CDTF">2020-03-31T02:20:35Z</dcterms:created>
  <dcterms:modified xsi:type="dcterms:W3CDTF">2021-02-02T17:58:25Z</dcterms:modified>
</cp:coreProperties>
</file>